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61" r:id="rId3"/>
    <p:sldId id="257" r:id="rId4"/>
    <p:sldId id="258" r:id="rId5"/>
    <p:sldId id="259" r:id="rId6"/>
    <p:sldId id="262" r:id="rId7"/>
    <p:sldId id="266" r:id="rId8"/>
    <p:sldId id="264" r:id="rId9"/>
    <p:sldId id="267" r:id="rId10"/>
    <p:sldId id="269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6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7" r:id="rId28"/>
    <p:sldId id="288" r:id="rId29"/>
    <p:sldId id="289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38100"/>
          </c:spPr>
          <c:marker>
            <c:spPr>
              <a:ln w="38100"/>
            </c:spPr>
          </c:marker>
          <c:xVal>
            <c:numRef>
              <c:f>Лист1!$A$2:$A$22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Лист1!$B$2:$B$22</c:f>
              <c:numCache>
                <c:formatCode>General</c:formatCode>
                <c:ptCount val="21"/>
                <c:pt idx="0">
                  <c:v>100</c:v>
                </c:pt>
                <c:pt idx="1">
                  <c:v>81</c:v>
                </c:pt>
                <c:pt idx="2">
                  <c:v>64</c:v>
                </c:pt>
                <c:pt idx="3">
                  <c:v>49</c:v>
                </c:pt>
                <c:pt idx="4">
                  <c:v>36</c:v>
                </c:pt>
                <c:pt idx="5">
                  <c:v>25</c:v>
                </c:pt>
                <c:pt idx="6">
                  <c:v>16</c:v>
                </c:pt>
                <c:pt idx="7">
                  <c:v>9</c:v>
                </c:pt>
                <c:pt idx="8">
                  <c:v>4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4</c:v>
                </c:pt>
                <c:pt idx="13">
                  <c:v>9</c:v>
                </c:pt>
                <c:pt idx="14">
                  <c:v>16</c:v>
                </c:pt>
                <c:pt idx="15">
                  <c:v>25</c:v>
                </c:pt>
                <c:pt idx="16">
                  <c:v>36</c:v>
                </c:pt>
                <c:pt idx="17">
                  <c:v>49</c:v>
                </c:pt>
                <c:pt idx="18">
                  <c:v>64</c:v>
                </c:pt>
                <c:pt idx="19">
                  <c:v>81</c:v>
                </c:pt>
                <c:pt idx="20">
                  <c:v>100</c:v>
                </c:pt>
              </c:numCache>
            </c:numRef>
          </c:yVal>
          <c:smooth val="1"/>
        </c:ser>
        <c:ser>
          <c:idx val="1"/>
          <c:order val="1"/>
          <c:spPr>
            <a:ln w="57150"/>
          </c:spPr>
          <c:marker>
            <c:spPr>
              <a:ln w="57150"/>
            </c:spPr>
          </c:marker>
          <c:xVal>
            <c:numRef>
              <c:f>Лист1!$A$2:$A$22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Лист1!$C$2:$C$22</c:f>
              <c:numCache>
                <c:formatCode>General</c:formatCode>
                <c:ptCount val="21"/>
                <c:pt idx="0">
                  <c:v>400</c:v>
                </c:pt>
                <c:pt idx="1">
                  <c:v>324</c:v>
                </c:pt>
                <c:pt idx="2">
                  <c:v>256</c:v>
                </c:pt>
                <c:pt idx="3">
                  <c:v>196</c:v>
                </c:pt>
                <c:pt idx="4">
                  <c:v>144</c:v>
                </c:pt>
                <c:pt idx="5">
                  <c:v>100</c:v>
                </c:pt>
                <c:pt idx="6">
                  <c:v>64</c:v>
                </c:pt>
                <c:pt idx="7">
                  <c:v>36</c:v>
                </c:pt>
                <c:pt idx="8">
                  <c:v>16</c:v>
                </c:pt>
                <c:pt idx="9">
                  <c:v>4</c:v>
                </c:pt>
                <c:pt idx="10">
                  <c:v>0</c:v>
                </c:pt>
                <c:pt idx="11">
                  <c:v>4</c:v>
                </c:pt>
                <c:pt idx="12">
                  <c:v>16</c:v>
                </c:pt>
                <c:pt idx="13">
                  <c:v>36</c:v>
                </c:pt>
                <c:pt idx="14">
                  <c:v>64</c:v>
                </c:pt>
                <c:pt idx="15">
                  <c:v>100</c:v>
                </c:pt>
                <c:pt idx="16">
                  <c:v>144</c:v>
                </c:pt>
                <c:pt idx="17">
                  <c:v>196</c:v>
                </c:pt>
                <c:pt idx="18">
                  <c:v>256</c:v>
                </c:pt>
                <c:pt idx="19">
                  <c:v>324</c:v>
                </c:pt>
                <c:pt idx="20">
                  <c:v>400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4319920"/>
        <c:axId val="714321552"/>
      </c:scatterChart>
      <c:valAx>
        <c:axId val="71431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4321552"/>
        <c:crosses val="autoZero"/>
        <c:crossBetween val="midCat"/>
      </c:valAx>
      <c:valAx>
        <c:axId val="714321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431992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38100"/>
          </c:spPr>
          <c:marker>
            <c:spPr>
              <a:ln w="38100"/>
            </c:spPr>
          </c:marker>
          <c:xVal>
            <c:numRef>
              <c:f>Лист1!$A$2:$A$22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Лист1!$B$2:$B$22</c:f>
              <c:numCache>
                <c:formatCode>General</c:formatCode>
                <c:ptCount val="21"/>
                <c:pt idx="0">
                  <c:v>100</c:v>
                </c:pt>
                <c:pt idx="1">
                  <c:v>81</c:v>
                </c:pt>
                <c:pt idx="2">
                  <c:v>64</c:v>
                </c:pt>
                <c:pt idx="3">
                  <c:v>49</c:v>
                </c:pt>
                <c:pt idx="4">
                  <c:v>36</c:v>
                </c:pt>
                <c:pt idx="5">
                  <c:v>25</c:v>
                </c:pt>
                <c:pt idx="6">
                  <c:v>16</c:v>
                </c:pt>
                <c:pt idx="7">
                  <c:v>9</c:v>
                </c:pt>
                <c:pt idx="8">
                  <c:v>4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4</c:v>
                </c:pt>
                <c:pt idx="13">
                  <c:v>9</c:v>
                </c:pt>
                <c:pt idx="14">
                  <c:v>16</c:v>
                </c:pt>
                <c:pt idx="15">
                  <c:v>25</c:v>
                </c:pt>
                <c:pt idx="16">
                  <c:v>36</c:v>
                </c:pt>
                <c:pt idx="17">
                  <c:v>49</c:v>
                </c:pt>
                <c:pt idx="18">
                  <c:v>64</c:v>
                </c:pt>
                <c:pt idx="19">
                  <c:v>81</c:v>
                </c:pt>
                <c:pt idx="20">
                  <c:v>100</c:v>
                </c:pt>
              </c:numCache>
            </c:numRef>
          </c:yVal>
          <c:smooth val="1"/>
        </c:ser>
        <c:ser>
          <c:idx val="1"/>
          <c:order val="1"/>
          <c:spPr>
            <a:ln>
              <a:solidFill>
                <a:sysClr val="windowText" lastClr="000000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Лист1!$A$2:$A$22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Лист1!$C$2:$C$22</c:f>
              <c:numCache>
                <c:formatCode>General</c:formatCode>
                <c:ptCount val="21"/>
                <c:pt idx="0">
                  <c:v>400</c:v>
                </c:pt>
                <c:pt idx="1">
                  <c:v>324</c:v>
                </c:pt>
                <c:pt idx="2">
                  <c:v>256</c:v>
                </c:pt>
                <c:pt idx="3">
                  <c:v>196</c:v>
                </c:pt>
                <c:pt idx="4">
                  <c:v>144</c:v>
                </c:pt>
                <c:pt idx="5">
                  <c:v>100</c:v>
                </c:pt>
                <c:pt idx="6">
                  <c:v>64</c:v>
                </c:pt>
                <c:pt idx="7">
                  <c:v>36</c:v>
                </c:pt>
                <c:pt idx="8">
                  <c:v>16</c:v>
                </c:pt>
                <c:pt idx="9">
                  <c:v>4</c:v>
                </c:pt>
                <c:pt idx="10">
                  <c:v>0</c:v>
                </c:pt>
                <c:pt idx="11">
                  <c:v>4</c:v>
                </c:pt>
                <c:pt idx="12">
                  <c:v>16</c:v>
                </c:pt>
                <c:pt idx="13">
                  <c:v>36</c:v>
                </c:pt>
                <c:pt idx="14">
                  <c:v>64</c:v>
                </c:pt>
                <c:pt idx="15">
                  <c:v>100</c:v>
                </c:pt>
                <c:pt idx="16">
                  <c:v>144</c:v>
                </c:pt>
                <c:pt idx="17">
                  <c:v>196</c:v>
                </c:pt>
                <c:pt idx="18">
                  <c:v>256</c:v>
                </c:pt>
                <c:pt idx="19">
                  <c:v>324</c:v>
                </c:pt>
                <c:pt idx="20">
                  <c:v>400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4312304"/>
        <c:axId val="714312848"/>
      </c:scatterChart>
      <c:valAx>
        <c:axId val="71431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4312848"/>
        <c:crosses val="autoZero"/>
        <c:crossBetween val="midCat"/>
      </c:valAx>
      <c:valAx>
        <c:axId val="714312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43123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xVal>
            <c:numRef>
              <c:f>Лист2!$A$2:$A$22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Лист2!$B$2:$B$22</c:f>
              <c:numCache>
                <c:formatCode>General</c:formatCode>
                <c:ptCount val="21"/>
                <c:pt idx="0">
                  <c:v>100</c:v>
                </c:pt>
                <c:pt idx="1">
                  <c:v>81</c:v>
                </c:pt>
                <c:pt idx="2">
                  <c:v>64</c:v>
                </c:pt>
                <c:pt idx="3">
                  <c:v>49</c:v>
                </c:pt>
                <c:pt idx="4">
                  <c:v>36</c:v>
                </c:pt>
                <c:pt idx="5">
                  <c:v>25</c:v>
                </c:pt>
                <c:pt idx="6">
                  <c:v>16</c:v>
                </c:pt>
                <c:pt idx="7">
                  <c:v>9</c:v>
                </c:pt>
                <c:pt idx="8">
                  <c:v>4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4</c:v>
                </c:pt>
                <c:pt idx="13">
                  <c:v>9</c:v>
                </c:pt>
                <c:pt idx="14">
                  <c:v>16</c:v>
                </c:pt>
                <c:pt idx="15">
                  <c:v>25</c:v>
                </c:pt>
                <c:pt idx="16">
                  <c:v>36</c:v>
                </c:pt>
                <c:pt idx="17">
                  <c:v>49</c:v>
                </c:pt>
                <c:pt idx="18">
                  <c:v>64</c:v>
                </c:pt>
                <c:pt idx="19">
                  <c:v>81</c:v>
                </c:pt>
                <c:pt idx="20">
                  <c:v>100</c:v>
                </c:pt>
              </c:numCache>
            </c:numRef>
          </c:yVal>
          <c:smooth val="1"/>
        </c:ser>
        <c:ser>
          <c:idx val="1"/>
          <c:order val="1"/>
          <c:xVal>
            <c:numRef>
              <c:f>Лист2!$A$2:$A$22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Лист2!$C$2:$C$22</c:f>
              <c:numCache>
                <c:formatCode>General</c:formatCode>
                <c:ptCount val="21"/>
                <c:pt idx="0">
                  <c:v>-100</c:v>
                </c:pt>
                <c:pt idx="1">
                  <c:v>-81</c:v>
                </c:pt>
                <c:pt idx="2">
                  <c:v>-64</c:v>
                </c:pt>
                <c:pt idx="3">
                  <c:v>-49</c:v>
                </c:pt>
                <c:pt idx="4">
                  <c:v>-36</c:v>
                </c:pt>
                <c:pt idx="5">
                  <c:v>-25</c:v>
                </c:pt>
                <c:pt idx="6">
                  <c:v>-16</c:v>
                </c:pt>
                <c:pt idx="7">
                  <c:v>-9</c:v>
                </c:pt>
                <c:pt idx="8">
                  <c:v>-4</c:v>
                </c:pt>
                <c:pt idx="9">
                  <c:v>-1</c:v>
                </c:pt>
                <c:pt idx="10">
                  <c:v>0</c:v>
                </c:pt>
                <c:pt idx="11">
                  <c:v>-1</c:v>
                </c:pt>
                <c:pt idx="12">
                  <c:v>-4</c:v>
                </c:pt>
                <c:pt idx="13">
                  <c:v>-9</c:v>
                </c:pt>
                <c:pt idx="14">
                  <c:v>-16</c:v>
                </c:pt>
                <c:pt idx="15">
                  <c:v>-25</c:v>
                </c:pt>
                <c:pt idx="16">
                  <c:v>-36</c:v>
                </c:pt>
                <c:pt idx="17">
                  <c:v>-49</c:v>
                </c:pt>
                <c:pt idx="18">
                  <c:v>-64</c:v>
                </c:pt>
                <c:pt idx="19">
                  <c:v>-81</c:v>
                </c:pt>
                <c:pt idx="20">
                  <c:v>-100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8081040"/>
        <c:axId val="938088656"/>
      </c:scatterChart>
      <c:valAx>
        <c:axId val="938081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8088656"/>
        <c:crosses val="autoZero"/>
        <c:crossBetween val="midCat"/>
      </c:valAx>
      <c:valAx>
        <c:axId val="938088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808104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xVal>
            <c:numRef>
              <c:f>Лист3!$A$2:$A$22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Лист3!$C$2:$C$22</c:f>
              <c:numCache>
                <c:formatCode>General</c:formatCode>
                <c:ptCount val="21"/>
                <c:pt idx="0">
                  <c:v>-80</c:v>
                </c:pt>
                <c:pt idx="1">
                  <c:v>-61</c:v>
                </c:pt>
                <c:pt idx="2">
                  <c:v>-44</c:v>
                </c:pt>
                <c:pt idx="3">
                  <c:v>-29</c:v>
                </c:pt>
                <c:pt idx="4">
                  <c:v>-16</c:v>
                </c:pt>
                <c:pt idx="5">
                  <c:v>-5</c:v>
                </c:pt>
                <c:pt idx="6">
                  <c:v>4</c:v>
                </c:pt>
                <c:pt idx="7">
                  <c:v>11</c:v>
                </c:pt>
                <c:pt idx="8">
                  <c:v>16</c:v>
                </c:pt>
                <c:pt idx="9">
                  <c:v>19</c:v>
                </c:pt>
                <c:pt idx="10">
                  <c:v>20</c:v>
                </c:pt>
                <c:pt idx="11">
                  <c:v>19</c:v>
                </c:pt>
                <c:pt idx="12">
                  <c:v>16</c:v>
                </c:pt>
                <c:pt idx="13">
                  <c:v>11</c:v>
                </c:pt>
                <c:pt idx="14">
                  <c:v>4</c:v>
                </c:pt>
                <c:pt idx="15">
                  <c:v>-5</c:v>
                </c:pt>
                <c:pt idx="16">
                  <c:v>-16</c:v>
                </c:pt>
                <c:pt idx="17">
                  <c:v>-29</c:v>
                </c:pt>
                <c:pt idx="18">
                  <c:v>-44</c:v>
                </c:pt>
                <c:pt idx="19">
                  <c:v>-61</c:v>
                </c:pt>
                <c:pt idx="20">
                  <c:v>-80</c:v>
                </c:pt>
              </c:numCache>
            </c:numRef>
          </c:yVal>
          <c:smooth val="1"/>
        </c:ser>
        <c:ser>
          <c:idx val="1"/>
          <c:order val="1"/>
          <c:spPr>
            <a:ln>
              <a:prstDash val="dash"/>
            </a:ln>
          </c:spPr>
          <c:marker>
            <c:spPr>
              <a:ln>
                <a:prstDash val="dash"/>
              </a:ln>
            </c:spPr>
          </c:marker>
          <c:xVal>
            <c:numRef>
              <c:f>Лист3!$A$2:$A$22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Лист3!$D$2:$D$22</c:f>
              <c:numCache>
                <c:formatCode>General</c:formatCode>
                <c:ptCount val="21"/>
                <c:pt idx="0">
                  <c:v>80</c:v>
                </c:pt>
                <c:pt idx="1">
                  <c:v>61</c:v>
                </c:pt>
                <c:pt idx="2">
                  <c:v>44</c:v>
                </c:pt>
                <c:pt idx="3">
                  <c:v>29</c:v>
                </c:pt>
                <c:pt idx="4">
                  <c:v>16</c:v>
                </c:pt>
                <c:pt idx="5">
                  <c:v>5</c:v>
                </c:pt>
                <c:pt idx="6">
                  <c:v>4</c:v>
                </c:pt>
                <c:pt idx="7">
                  <c:v>11</c:v>
                </c:pt>
                <c:pt idx="8">
                  <c:v>16</c:v>
                </c:pt>
                <c:pt idx="9">
                  <c:v>19</c:v>
                </c:pt>
                <c:pt idx="10">
                  <c:v>20</c:v>
                </c:pt>
                <c:pt idx="11">
                  <c:v>19</c:v>
                </c:pt>
                <c:pt idx="12">
                  <c:v>16</c:v>
                </c:pt>
                <c:pt idx="13">
                  <c:v>11</c:v>
                </c:pt>
                <c:pt idx="14">
                  <c:v>4</c:v>
                </c:pt>
                <c:pt idx="15">
                  <c:v>5</c:v>
                </c:pt>
                <c:pt idx="16">
                  <c:v>16</c:v>
                </c:pt>
                <c:pt idx="17">
                  <c:v>29</c:v>
                </c:pt>
                <c:pt idx="18">
                  <c:v>44</c:v>
                </c:pt>
                <c:pt idx="19">
                  <c:v>61</c:v>
                </c:pt>
                <c:pt idx="20">
                  <c:v>80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8087568"/>
        <c:axId val="938078320"/>
      </c:scatterChart>
      <c:valAx>
        <c:axId val="93808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8078320"/>
        <c:crosses val="autoZero"/>
        <c:crossBetween val="midCat"/>
      </c:valAx>
      <c:valAx>
        <c:axId val="938078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808756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NULL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NUL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3F0CE-068C-4173-AFF3-279547EF8F2B}" type="datetimeFigureOut">
              <a:rPr lang="ru-RU" smtClean="0"/>
              <a:pPr/>
              <a:t>пт 01.02.2019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1FC9A-E206-4582-85E3-FD19A475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99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0060F-3929-42B7-951D-5D2E3F887A0E}" type="slidenum">
              <a:rPr lang="ru-RU"/>
              <a:pPr/>
              <a:t>19</a:t>
            </a:fld>
            <a:endParaRPr lang="ru-RU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885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CBC3B3-A00A-41B2-AADE-177906C48B96}" type="slidenum">
              <a:rPr lang="ru-RU"/>
              <a:pPr/>
              <a:t>21</a:t>
            </a:fld>
            <a:endParaRPr lang="ru-RU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Построить график функции. (с ошибкой!) Выполнить преобразование.</a:t>
            </a:r>
          </a:p>
          <a:p>
            <a:r>
              <a:rPr lang="ru-RU"/>
              <a:t>Назвать область определения и область значений, нуль функции.</a:t>
            </a:r>
          </a:p>
          <a:p>
            <a:r>
              <a:rPr lang="ru-RU"/>
              <a:t>Назовите промежутки, где функции больше, меньше 0.</a:t>
            </a:r>
          </a:p>
          <a:p>
            <a:r>
              <a:rPr lang="ru-RU"/>
              <a:t>Преобразовать график. Что для данного графика обозначают выделенные промежутки? </a:t>
            </a:r>
          </a:p>
          <a:p>
            <a:r>
              <a:rPr lang="ru-RU"/>
              <a:t>Назовите промежутки, где данная функция больше, меньше 0.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612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7DC2-6BBA-4148-B20C-5AEE1CDD4F09}" type="datetimeFigureOut">
              <a:rPr lang="ru-RU" smtClean="0"/>
              <a:pPr/>
              <a:t>пт 01.02.2019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73DD47F-66F3-4B20-8412-DC25B2DCA9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7DC2-6BBA-4148-B20C-5AEE1CDD4F09}" type="datetimeFigureOut">
              <a:rPr lang="ru-RU" smtClean="0"/>
              <a:pPr/>
              <a:t>пт 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D47F-66F3-4B20-8412-DC25B2DCA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7DC2-6BBA-4148-B20C-5AEE1CDD4F09}" type="datetimeFigureOut">
              <a:rPr lang="ru-RU" smtClean="0"/>
              <a:pPr/>
              <a:t>пт 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D47F-66F3-4B20-8412-DC25B2DCA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7DC2-6BBA-4148-B20C-5AEE1CDD4F09}" type="datetimeFigureOut">
              <a:rPr lang="ru-RU" smtClean="0"/>
              <a:pPr/>
              <a:t>пт 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D47F-66F3-4B20-8412-DC25B2DCA9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7DC2-6BBA-4148-B20C-5AEE1CDD4F09}" type="datetimeFigureOut">
              <a:rPr lang="ru-RU" smtClean="0"/>
              <a:pPr/>
              <a:t>пт 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3DD47F-66F3-4B20-8412-DC25B2DCA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7DC2-6BBA-4148-B20C-5AEE1CDD4F09}" type="datetimeFigureOut">
              <a:rPr lang="ru-RU" smtClean="0"/>
              <a:pPr/>
              <a:t>пт 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D47F-66F3-4B20-8412-DC25B2DCA9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7DC2-6BBA-4148-B20C-5AEE1CDD4F09}" type="datetimeFigureOut">
              <a:rPr lang="ru-RU" smtClean="0"/>
              <a:pPr/>
              <a:t>пт 01.02.2019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D47F-66F3-4B20-8412-DC25B2DCA9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7DC2-6BBA-4148-B20C-5AEE1CDD4F09}" type="datetimeFigureOut">
              <a:rPr lang="ru-RU" smtClean="0"/>
              <a:pPr/>
              <a:t>пт 01.02.2019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D47F-66F3-4B20-8412-DC25B2DCA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7DC2-6BBA-4148-B20C-5AEE1CDD4F09}" type="datetimeFigureOut">
              <a:rPr lang="ru-RU" smtClean="0"/>
              <a:pPr/>
              <a:t>пт 01.02.2019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D47F-66F3-4B20-8412-DC25B2DCA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7DC2-6BBA-4148-B20C-5AEE1CDD4F09}" type="datetimeFigureOut">
              <a:rPr lang="ru-RU" smtClean="0"/>
              <a:pPr/>
              <a:t>пт 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D47F-66F3-4B20-8412-DC25B2DCA9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7DC2-6BBA-4148-B20C-5AEE1CDD4F09}" type="datetimeFigureOut">
              <a:rPr lang="ru-RU" smtClean="0"/>
              <a:pPr/>
              <a:t>пт 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3DD47F-66F3-4B20-8412-DC25B2DCA9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947DC2-6BBA-4148-B20C-5AEE1CDD4F09}" type="datetimeFigureOut">
              <a:rPr lang="ru-RU" smtClean="0"/>
              <a:pPr/>
              <a:t>пт 01.02.2019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73DD47F-66F3-4B20-8412-DC25B2DCA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png"/><Relationship Id="rId9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21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20" Type="http://schemas.openxmlformats.org/officeDocument/2006/relationships/image" Target="../media/image20.gi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3.bin"/><Relationship Id="rId15" Type="http://schemas.openxmlformats.org/officeDocument/2006/relationships/image" Target="../media/image17.wmf"/><Relationship Id="rId10" Type="http://schemas.openxmlformats.org/officeDocument/2006/relationships/image" Target="../media/image15.wmf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6.bin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29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5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2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«Преобразование графиков функции»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9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0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1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2" name="Line 28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3" name="Line 29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4" name="Line 30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5" name="Line 31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6" name="Line 32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7" name="Line 33"/>
          <p:cNvSpPr>
            <a:spLocks noChangeShapeType="1"/>
          </p:cNvSpPr>
          <p:nvPr/>
        </p:nvSpPr>
        <p:spPr bwMode="auto">
          <a:xfrm>
            <a:off x="6643702" y="142852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8" name="Line 34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9" name="Line 35"/>
          <p:cNvSpPr>
            <a:spLocks noChangeShapeType="1"/>
          </p:cNvSpPr>
          <p:nvPr/>
        </p:nvSpPr>
        <p:spPr bwMode="auto">
          <a:xfrm>
            <a:off x="7500958" y="214290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0" name="Line 36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1" name="Line 37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2" name="Line 38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3" name="Line 39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4" name="Line 40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5" name="Line 41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6" name="Line 42"/>
          <p:cNvSpPr>
            <a:spLocks noChangeShapeType="1"/>
          </p:cNvSpPr>
          <p:nvPr/>
        </p:nvSpPr>
        <p:spPr bwMode="auto">
          <a:xfrm>
            <a:off x="3428992" y="0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7" name="Line 43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8" name="Line 44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9" name="Line 45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0" name="Line 46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1" name="Line 47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2" name="Line 48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3" name="Line 49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4" name="Line 50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5" name="Line 51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6" name="Text Box 52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dirty="0">
                <a:latin typeface="Times New Roman" pitchFamily="18" charset="0"/>
              </a:rPr>
              <a:t>   </a:t>
            </a:r>
            <a:r>
              <a:rPr lang="en-US" sz="5400" dirty="0" smtClean="0">
                <a:latin typeface="Times New Roman" pitchFamily="18" charset="0"/>
              </a:rPr>
              <a:t>   </a:t>
            </a:r>
            <a:r>
              <a:rPr lang="ru-RU" sz="4800" b="1" dirty="0" smtClean="0">
                <a:latin typeface="Times New Roman" pitchFamily="18" charset="0"/>
              </a:rPr>
              <a:t>  </a:t>
            </a:r>
            <a:r>
              <a:rPr lang="ru-RU" sz="4800" b="1" dirty="0">
                <a:latin typeface="Times New Roman" pitchFamily="18" charset="0"/>
              </a:rPr>
              <a:t>0    </a:t>
            </a:r>
            <a:r>
              <a:rPr lang="ru-RU" sz="4800" b="1" dirty="0" smtClean="0">
                <a:latin typeface="Times New Roman" pitchFamily="18" charset="0"/>
              </a:rPr>
              <a:t>  </a:t>
            </a:r>
            <a:endParaRPr lang="ru-RU" sz="4800" b="1" dirty="0">
              <a:latin typeface="Times New Roman" pitchFamily="18" charset="0"/>
            </a:endParaRPr>
          </a:p>
        </p:txBody>
      </p:sp>
      <p:sp>
        <p:nvSpPr>
          <p:cNvPr id="22578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84" name="Line 64"/>
          <p:cNvSpPr>
            <a:spLocks noChangeShapeType="1"/>
          </p:cNvSpPr>
          <p:nvPr/>
        </p:nvSpPr>
        <p:spPr bwMode="auto">
          <a:xfrm flipH="1">
            <a:off x="4556125" y="152400"/>
            <a:ext cx="15875" cy="643255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" name="Text Box 66"/>
          <p:cNvSpPr txBox="1">
            <a:spLocks noChangeArrowheads="1"/>
          </p:cNvSpPr>
          <p:nvPr/>
        </p:nvSpPr>
        <p:spPr bwMode="auto">
          <a:xfrm>
            <a:off x="714348" y="4714884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у = </a:t>
            </a:r>
            <a:r>
              <a:rPr lang="en-US" sz="2400" b="1" dirty="0" smtClean="0">
                <a:solidFill>
                  <a:srgbClr val="C00000"/>
                </a:solidFill>
              </a:rPr>
              <a:t>f(x)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pSp>
        <p:nvGrpSpPr>
          <p:cNvPr id="2" name="Группа 68"/>
          <p:cNvGrpSpPr/>
          <p:nvPr/>
        </p:nvGrpSpPr>
        <p:grpSpPr>
          <a:xfrm>
            <a:off x="857224" y="2000240"/>
            <a:ext cx="3714776" cy="2500330"/>
            <a:chOff x="857224" y="2000240"/>
            <a:chExt cx="3714776" cy="2500330"/>
          </a:xfrm>
        </p:grpSpPr>
        <p:cxnSp>
          <p:nvCxnSpPr>
            <p:cNvPr id="72" name="Прямая соединительная линия 71"/>
            <p:cNvCxnSpPr/>
            <p:nvPr/>
          </p:nvCxnSpPr>
          <p:spPr>
            <a:xfrm flipV="1">
              <a:off x="857224" y="2000240"/>
              <a:ext cx="3000396" cy="250033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rot="16200000" flipH="1">
              <a:off x="3464711" y="2393149"/>
              <a:ext cx="1500198" cy="71438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69"/>
          <p:cNvGrpSpPr/>
          <p:nvPr/>
        </p:nvGrpSpPr>
        <p:grpSpPr>
          <a:xfrm flipH="1">
            <a:off x="4572000" y="2000240"/>
            <a:ext cx="3929090" cy="2286016"/>
            <a:chOff x="857224" y="2000240"/>
            <a:chExt cx="3714776" cy="2500330"/>
          </a:xfrm>
        </p:grpSpPr>
        <p:cxnSp>
          <p:nvCxnSpPr>
            <p:cNvPr id="71" name="Прямая соединительная линия 70"/>
            <p:cNvCxnSpPr/>
            <p:nvPr/>
          </p:nvCxnSpPr>
          <p:spPr>
            <a:xfrm flipV="1">
              <a:off x="857224" y="2000240"/>
              <a:ext cx="3000396" cy="250033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rot="16200000" flipH="1">
              <a:off x="3464711" y="2393149"/>
              <a:ext cx="1500198" cy="71438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 Box 66"/>
          <p:cNvSpPr txBox="1">
            <a:spLocks noChangeArrowheads="1"/>
          </p:cNvSpPr>
          <p:nvPr/>
        </p:nvSpPr>
        <p:spPr bwMode="auto">
          <a:xfrm>
            <a:off x="6429388" y="1928802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у =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f(-x)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9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0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1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2" name="Line 28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3" name="Line 29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4" name="Line 30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5" name="Line 31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6" name="Line 32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7" name="Line 33"/>
          <p:cNvSpPr>
            <a:spLocks noChangeShapeType="1"/>
          </p:cNvSpPr>
          <p:nvPr/>
        </p:nvSpPr>
        <p:spPr bwMode="auto">
          <a:xfrm>
            <a:off x="6643702" y="142852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8" name="Line 34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9" name="Line 35"/>
          <p:cNvSpPr>
            <a:spLocks noChangeShapeType="1"/>
          </p:cNvSpPr>
          <p:nvPr/>
        </p:nvSpPr>
        <p:spPr bwMode="auto">
          <a:xfrm>
            <a:off x="7500958" y="214290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0" name="Line 36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1" name="Line 37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2" name="Line 38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3" name="Line 39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4" name="Line 40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5" name="Line 41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6" name="Line 42"/>
          <p:cNvSpPr>
            <a:spLocks noChangeShapeType="1"/>
          </p:cNvSpPr>
          <p:nvPr/>
        </p:nvSpPr>
        <p:spPr bwMode="auto">
          <a:xfrm>
            <a:off x="3428992" y="0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7" name="Line 43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8" name="Line 44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9" name="Line 45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0" name="Line 46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1" name="Line 47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2" name="Line 48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3" name="Line 49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4" name="Line 50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5" name="Line 51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6" name="Text Box 52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dirty="0">
                <a:latin typeface="Times New Roman" pitchFamily="18" charset="0"/>
              </a:rPr>
              <a:t>   </a:t>
            </a:r>
            <a:r>
              <a:rPr lang="en-US" sz="5400" dirty="0" smtClean="0">
                <a:latin typeface="Times New Roman" pitchFamily="18" charset="0"/>
              </a:rPr>
              <a:t>   </a:t>
            </a:r>
            <a:r>
              <a:rPr lang="ru-RU" sz="4800" b="1" dirty="0" smtClean="0">
                <a:latin typeface="Times New Roman" pitchFamily="18" charset="0"/>
              </a:rPr>
              <a:t>  </a:t>
            </a:r>
            <a:r>
              <a:rPr lang="ru-RU" sz="4800" b="1" dirty="0">
                <a:latin typeface="Times New Roman" pitchFamily="18" charset="0"/>
              </a:rPr>
              <a:t>0    </a:t>
            </a:r>
            <a:r>
              <a:rPr lang="ru-RU" sz="4800" b="1" dirty="0" smtClean="0">
                <a:latin typeface="Times New Roman" pitchFamily="18" charset="0"/>
              </a:rPr>
              <a:t>  </a:t>
            </a:r>
            <a:endParaRPr lang="ru-RU" sz="4800" b="1" dirty="0">
              <a:latin typeface="Times New Roman" pitchFamily="18" charset="0"/>
            </a:endParaRPr>
          </a:p>
        </p:txBody>
      </p:sp>
      <p:sp>
        <p:nvSpPr>
          <p:cNvPr id="22578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84" name="Line 64"/>
          <p:cNvSpPr>
            <a:spLocks noChangeShapeType="1"/>
          </p:cNvSpPr>
          <p:nvPr/>
        </p:nvSpPr>
        <p:spPr bwMode="auto">
          <a:xfrm flipH="1">
            <a:off x="4556125" y="152400"/>
            <a:ext cx="15875" cy="643255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" name="Text Box 66"/>
          <p:cNvSpPr txBox="1">
            <a:spLocks noChangeArrowheads="1"/>
          </p:cNvSpPr>
          <p:nvPr/>
        </p:nvSpPr>
        <p:spPr bwMode="auto">
          <a:xfrm>
            <a:off x="1357290" y="5857892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у =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f(x)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5" name="Диаграмма 74"/>
          <p:cNvGraphicFramePr/>
          <p:nvPr/>
        </p:nvGraphicFramePr>
        <p:xfrm>
          <a:off x="785786" y="142852"/>
          <a:ext cx="7572428" cy="642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6" name="Выгнутая вниз стрелка 75"/>
          <p:cNvSpPr/>
          <p:nvPr/>
        </p:nvSpPr>
        <p:spPr>
          <a:xfrm rot="17267415">
            <a:off x="6232450" y="2892649"/>
            <a:ext cx="2211953" cy="668481"/>
          </a:xfrm>
          <a:prstGeom prst="curvedUpArrow">
            <a:avLst>
              <a:gd name="adj1" fmla="val 5364"/>
              <a:gd name="adj2" fmla="val 1983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8" name="Text Box 66"/>
          <p:cNvSpPr txBox="1">
            <a:spLocks noChangeArrowheads="1"/>
          </p:cNvSpPr>
          <p:nvPr/>
        </p:nvSpPr>
        <p:spPr bwMode="auto">
          <a:xfrm>
            <a:off x="714348" y="428604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у </a:t>
            </a:r>
            <a:r>
              <a:rPr lang="ru-RU" sz="2400" b="1" dirty="0" smtClean="0">
                <a:solidFill>
                  <a:srgbClr val="C00000"/>
                </a:solidFill>
              </a:rPr>
              <a:t>=</a:t>
            </a:r>
            <a:r>
              <a:rPr lang="en-US" sz="2400" b="1" dirty="0" smtClean="0">
                <a:solidFill>
                  <a:srgbClr val="C00000"/>
                </a:solidFill>
              </a:rPr>
              <a:t>|f(x)|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9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0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1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2" name="Line 28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3" name="Line 29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4" name="Line 30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5" name="Line 31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6" name="Line 32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7" name="Line 33"/>
          <p:cNvSpPr>
            <a:spLocks noChangeShapeType="1"/>
          </p:cNvSpPr>
          <p:nvPr/>
        </p:nvSpPr>
        <p:spPr bwMode="auto">
          <a:xfrm>
            <a:off x="6643702" y="142852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8" name="Line 34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9" name="Line 35"/>
          <p:cNvSpPr>
            <a:spLocks noChangeShapeType="1"/>
          </p:cNvSpPr>
          <p:nvPr/>
        </p:nvSpPr>
        <p:spPr bwMode="auto">
          <a:xfrm>
            <a:off x="7500958" y="214290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0" name="Line 36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1" name="Line 37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2" name="Line 38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3" name="Line 39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4" name="Line 40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5" name="Line 41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6" name="Line 42"/>
          <p:cNvSpPr>
            <a:spLocks noChangeShapeType="1"/>
          </p:cNvSpPr>
          <p:nvPr/>
        </p:nvSpPr>
        <p:spPr bwMode="auto">
          <a:xfrm>
            <a:off x="3428992" y="0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7" name="Line 43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8" name="Line 44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9" name="Line 45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0" name="Line 46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1" name="Line 47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2" name="Line 48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3" name="Line 49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4" name="Line 50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5" name="Line 51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6" name="Text Box 52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dirty="0">
                <a:latin typeface="Times New Roman" pitchFamily="18" charset="0"/>
              </a:rPr>
              <a:t>   </a:t>
            </a:r>
            <a:r>
              <a:rPr lang="en-US" sz="5400" dirty="0" smtClean="0">
                <a:latin typeface="Times New Roman" pitchFamily="18" charset="0"/>
              </a:rPr>
              <a:t>   </a:t>
            </a:r>
            <a:r>
              <a:rPr lang="ru-RU" sz="4800" b="1" dirty="0" smtClean="0">
                <a:latin typeface="Times New Roman" pitchFamily="18" charset="0"/>
              </a:rPr>
              <a:t>  </a:t>
            </a:r>
            <a:r>
              <a:rPr lang="ru-RU" sz="4800" b="1" dirty="0">
                <a:latin typeface="Times New Roman" pitchFamily="18" charset="0"/>
              </a:rPr>
              <a:t>0    </a:t>
            </a:r>
            <a:r>
              <a:rPr lang="ru-RU" sz="4800" b="1" dirty="0" smtClean="0">
                <a:latin typeface="Times New Roman" pitchFamily="18" charset="0"/>
              </a:rPr>
              <a:t>  </a:t>
            </a:r>
            <a:endParaRPr lang="ru-RU" sz="4800" b="1" dirty="0">
              <a:latin typeface="Times New Roman" pitchFamily="18" charset="0"/>
            </a:endParaRPr>
          </a:p>
        </p:txBody>
      </p:sp>
      <p:sp>
        <p:nvSpPr>
          <p:cNvPr id="22578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84" name="Line 64"/>
          <p:cNvSpPr>
            <a:spLocks noChangeShapeType="1"/>
          </p:cNvSpPr>
          <p:nvPr/>
        </p:nvSpPr>
        <p:spPr bwMode="auto">
          <a:xfrm flipH="1">
            <a:off x="4556125" y="152400"/>
            <a:ext cx="15875" cy="643255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" name="Text Box 66"/>
          <p:cNvSpPr txBox="1">
            <a:spLocks noChangeArrowheads="1"/>
          </p:cNvSpPr>
          <p:nvPr/>
        </p:nvSpPr>
        <p:spPr bwMode="auto">
          <a:xfrm>
            <a:off x="6215074" y="714356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у =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f(x)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8" name="Text Box 66"/>
          <p:cNvSpPr txBox="1">
            <a:spLocks noChangeArrowheads="1"/>
          </p:cNvSpPr>
          <p:nvPr/>
        </p:nvSpPr>
        <p:spPr bwMode="auto">
          <a:xfrm>
            <a:off x="142844" y="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у </a:t>
            </a:r>
            <a:r>
              <a:rPr lang="ru-RU" sz="2400" b="1" dirty="0" smtClean="0">
                <a:solidFill>
                  <a:srgbClr val="C00000"/>
                </a:solidFill>
              </a:rPr>
              <a:t>=</a:t>
            </a:r>
            <a:r>
              <a:rPr lang="en-US" sz="2400" b="1" dirty="0" smtClean="0">
                <a:solidFill>
                  <a:srgbClr val="C00000"/>
                </a:solidFill>
              </a:rPr>
              <a:t>f(|x|)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6" name="Полилиния 55"/>
          <p:cNvSpPr/>
          <p:nvPr/>
        </p:nvSpPr>
        <p:spPr>
          <a:xfrm>
            <a:off x="4548249" y="1068779"/>
            <a:ext cx="1793174" cy="2386940"/>
          </a:xfrm>
          <a:custGeom>
            <a:avLst/>
            <a:gdLst>
              <a:gd name="connsiteX0" fmla="*/ 1793174 w 1793174"/>
              <a:gd name="connsiteY0" fmla="*/ 1223159 h 2386940"/>
              <a:gd name="connsiteX1" fmla="*/ 1413164 w 1793174"/>
              <a:gd name="connsiteY1" fmla="*/ 190005 h 2386940"/>
              <a:gd name="connsiteX2" fmla="*/ 11876 w 1793174"/>
              <a:gd name="connsiteY2" fmla="*/ 2363190 h 2386940"/>
              <a:gd name="connsiteX3" fmla="*/ 11876 w 1793174"/>
              <a:gd name="connsiteY3" fmla="*/ 2363190 h 2386940"/>
              <a:gd name="connsiteX4" fmla="*/ 59377 w 1793174"/>
              <a:gd name="connsiteY4" fmla="*/ 2363190 h 2386940"/>
              <a:gd name="connsiteX5" fmla="*/ 59377 w 1793174"/>
              <a:gd name="connsiteY5" fmla="*/ 2363190 h 2386940"/>
              <a:gd name="connsiteX6" fmla="*/ 0 w 1793174"/>
              <a:gd name="connsiteY6" fmla="*/ 2386940 h 2386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3174" h="2386940">
                <a:moveTo>
                  <a:pt x="1793174" y="1223159"/>
                </a:moveTo>
                <a:cubicBezTo>
                  <a:pt x="1751610" y="611579"/>
                  <a:pt x="1710047" y="0"/>
                  <a:pt x="1413164" y="190005"/>
                </a:cubicBezTo>
                <a:cubicBezTo>
                  <a:pt x="1116281" y="380010"/>
                  <a:pt x="11876" y="2363190"/>
                  <a:pt x="11876" y="2363190"/>
                </a:cubicBezTo>
                <a:lnTo>
                  <a:pt x="11876" y="2363190"/>
                </a:lnTo>
                <a:lnTo>
                  <a:pt x="59377" y="2363190"/>
                </a:lnTo>
                <a:lnTo>
                  <a:pt x="59377" y="2363190"/>
                </a:lnTo>
                <a:lnTo>
                  <a:pt x="0" y="238694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>
            <a:stCxn id="56" idx="6"/>
          </p:cNvCxnSpPr>
          <p:nvPr/>
        </p:nvCxnSpPr>
        <p:spPr>
          <a:xfrm flipH="1" flipV="1">
            <a:off x="2786050" y="1500174"/>
            <a:ext cx="1762199" cy="19555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олилиния 58"/>
          <p:cNvSpPr/>
          <p:nvPr/>
        </p:nvSpPr>
        <p:spPr>
          <a:xfrm>
            <a:off x="4572000" y="1071546"/>
            <a:ext cx="1793174" cy="2386940"/>
          </a:xfrm>
          <a:custGeom>
            <a:avLst/>
            <a:gdLst>
              <a:gd name="connsiteX0" fmla="*/ 1793174 w 1793174"/>
              <a:gd name="connsiteY0" fmla="*/ 1223159 h 2386940"/>
              <a:gd name="connsiteX1" fmla="*/ 1413164 w 1793174"/>
              <a:gd name="connsiteY1" fmla="*/ 190005 h 2386940"/>
              <a:gd name="connsiteX2" fmla="*/ 11876 w 1793174"/>
              <a:gd name="connsiteY2" fmla="*/ 2363190 h 2386940"/>
              <a:gd name="connsiteX3" fmla="*/ 11876 w 1793174"/>
              <a:gd name="connsiteY3" fmla="*/ 2363190 h 2386940"/>
              <a:gd name="connsiteX4" fmla="*/ 59377 w 1793174"/>
              <a:gd name="connsiteY4" fmla="*/ 2363190 h 2386940"/>
              <a:gd name="connsiteX5" fmla="*/ 59377 w 1793174"/>
              <a:gd name="connsiteY5" fmla="*/ 2363190 h 2386940"/>
              <a:gd name="connsiteX6" fmla="*/ 0 w 1793174"/>
              <a:gd name="connsiteY6" fmla="*/ 2386940 h 2386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3174" h="2386940">
                <a:moveTo>
                  <a:pt x="1793174" y="1223159"/>
                </a:moveTo>
                <a:cubicBezTo>
                  <a:pt x="1751610" y="611579"/>
                  <a:pt x="1710047" y="0"/>
                  <a:pt x="1413164" y="190005"/>
                </a:cubicBezTo>
                <a:cubicBezTo>
                  <a:pt x="1116281" y="380010"/>
                  <a:pt x="11876" y="2363190"/>
                  <a:pt x="11876" y="2363190"/>
                </a:cubicBezTo>
                <a:lnTo>
                  <a:pt x="11876" y="2363190"/>
                </a:lnTo>
                <a:lnTo>
                  <a:pt x="59377" y="2363190"/>
                </a:lnTo>
                <a:lnTo>
                  <a:pt x="59377" y="2363190"/>
                </a:lnTo>
                <a:lnTo>
                  <a:pt x="0" y="2386940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 flipH="1">
            <a:off x="2714612" y="1071546"/>
            <a:ext cx="1857388" cy="2386940"/>
          </a:xfrm>
          <a:custGeom>
            <a:avLst/>
            <a:gdLst>
              <a:gd name="connsiteX0" fmla="*/ 1793174 w 1793174"/>
              <a:gd name="connsiteY0" fmla="*/ 1223159 h 2386940"/>
              <a:gd name="connsiteX1" fmla="*/ 1413164 w 1793174"/>
              <a:gd name="connsiteY1" fmla="*/ 190005 h 2386940"/>
              <a:gd name="connsiteX2" fmla="*/ 11876 w 1793174"/>
              <a:gd name="connsiteY2" fmla="*/ 2363190 h 2386940"/>
              <a:gd name="connsiteX3" fmla="*/ 11876 w 1793174"/>
              <a:gd name="connsiteY3" fmla="*/ 2363190 h 2386940"/>
              <a:gd name="connsiteX4" fmla="*/ 59377 w 1793174"/>
              <a:gd name="connsiteY4" fmla="*/ 2363190 h 2386940"/>
              <a:gd name="connsiteX5" fmla="*/ 59377 w 1793174"/>
              <a:gd name="connsiteY5" fmla="*/ 2363190 h 2386940"/>
              <a:gd name="connsiteX6" fmla="*/ 0 w 1793174"/>
              <a:gd name="connsiteY6" fmla="*/ 2386940 h 2386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3174" h="2386940">
                <a:moveTo>
                  <a:pt x="1793174" y="1223159"/>
                </a:moveTo>
                <a:cubicBezTo>
                  <a:pt x="1751610" y="611579"/>
                  <a:pt x="1710047" y="0"/>
                  <a:pt x="1413164" y="190005"/>
                </a:cubicBezTo>
                <a:cubicBezTo>
                  <a:pt x="1116281" y="380010"/>
                  <a:pt x="11876" y="2363190"/>
                  <a:pt x="11876" y="2363190"/>
                </a:cubicBezTo>
                <a:lnTo>
                  <a:pt x="11876" y="2363190"/>
                </a:lnTo>
                <a:lnTo>
                  <a:pt x="59377" y="2363190"/>
                </a:lnTo>
                <a:lnTo>
                  <a:pt x="59377" y="2363190"/>
                </a:lnTo>
                <a:lnTo>
                  <a:pt x="0" y="2386940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Выгнутая вправо стрелка 61"/>
          <p:cNvSpPr/>
          <p:nvPr/>
        </p:nvSpPr>
        <p:spPr>
          <a:xfrm rot="15830335" flipV="1">
            <a:off x="4068975" y="71813"/>
            <a:ext cx="733255" cy="2063404"/>
          </a:xfrm>
          <a:prstGeom prst="curvedLeftArrow">
            <a:avLst>
              <a:gd name="adj1" fmla="val 21667"/>
              <a:gd name="adj2" fmla="val 5393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9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0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1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2" name="Line 28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3" name="Line 29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4" name="Line 30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5" name="Line 31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6" name="Line 32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7" name="Line 33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8" name="Line 34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9" name="Line 35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0" name="Line 36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1" name="Line 37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2" name="Line 38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3" name="Line 39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4" name="Line 40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5" name="Line 41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6" name="Line 42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7" name="Line 43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8" name="Line 44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9" name="Line 45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0" name="Line 46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1" name="Line 47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2" name="Line 48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3" name="Line 49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4" name="Line 50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5" name="Line 51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6" name="Text Box 52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  -</a:t>
            </a:r>
            <a:r>
              <a:rPr lang="ru-RU" sz="4800" b="1">
                <a:latin typeface="Times New Roman" pitchFamily="18" charset="0"/>
              </a:rPr>
              <a:t>1  0    1  2</a:t>
            </a:r>
          </a:p>
        </p:txBody>
      </p:sp>
      <p:sp>
        <p:nvSpPr>
          <p:cNvPr id="258101" name="Text Box 53"/>
          <p:cNvSpPr txBox="1">
            <a:spLocks noChangeArrowheads="1"/>
          </p:cNvSpPr>
          <p:nvPr/>
        </p:nvSpPr>
        <p:spPr bwMode="auto">
          <a:xfrm>
            <a:off x="3048000" y="609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х</a:t>
            </a:r>
            <a:r>
              <a:rPr lang="ru-RU" sz="2400" b="1" baseline="30000">
                <a:solidFill>
                  <a:srgbClr val="FF0000"/>
                </a:solidFill>
              </a:rPr>
              <a:t>-4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22578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2743200" y="63500"/>
            <a:ext cx="3962400" cy="6521450"/>
            <a:chOff x="1728" y="40"/>
            <a:chExt cx="2496" cy="4108"/>
          </a:xfrm>
        </p:grpSpPr>
        <p:grpSp>
          <p:nvGrpSpPr>
            <p:cNvPr id="3" name="Group 54"/>
            <p:cNvGrpSpPr>
              <a:grpSpLocks/>
            </p:cNvGrpSpPr>
            <p:nvPr/>
          </p:nvGrpSpPr>
          <p:grpSpPr bwMode="auto">
            <a:xfrm>
              <a:off x="1728" y="40"/>
              <a:ext cx="2496" cy="2080"/>
              <a:chOff x="1728" y="40"/>
              <a:chExt cx="2496" cy="2080"/>
            </a:xfrm>
          </p:grpSpPr>
          <p:sp>
            <p:nvSpPr>
              <p:cNvPr id="22585" name="Freeform 55"/>
              <p:cNvSpPr>
                <a:spLocks/>
              </p:cNvSpPr>
              <p:nvPr/>
            </p:nvSpPr>
            <p:spPr bwMode="auto">
              <a:xfrm>
                <a:off x="3152" y="40"/>
                <a:ext cx="1072" cy="2080"/>
              </a:xfrm>
              <a:custGeom>
                <a:avLst/>
                <a:gdLst>
                  <a:gd name="T0" fmla="*/ 0 w 1072"/>
                  <a:gd name="T1" fmla="*/ 0 h 2080"/>
                  <a:gd name="T2" fmla="*/ 48 w 1072"/>
                  <a:gd name="T3" fmla="*/ 816 h 2080"/>
                  <a:gd name="T4" fmla="*/ 176 w 1072"/>
                  <a:gd name="T5" fmla="*/ 1648 h 2080"/>
                  <a:gd name="T6" fmla="*/ 368 w 1072"/>
                  <a:gd name="T7" fmla="*/ 1936 h 2080"/>
                  <a:gd name="T8" fmla="*/ 640 w 1072"/>
                  <a:gd name="T9" fmla="*/ 2048 h 2080"/>
                  <a:gd name="T10" fmla="*/ 1072 w 1072"/>
                  <a:gd name="T11" fmla="*/ 2080 h 20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2"/>
                  <a:gd name="T19" fmla="*/ 0 h 2080"/>
                  <a:gd name="T20" fmla="*/ 1072 w 1072"/>
                  <a:gd name="T21" fmla="*/ 2080 h 20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2" h="2080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3" y="1461"/>
                      <a:pt x="176" y="1648"/>
                    </a:cubicBezTo>
                    <a:cubicBezTo>
                      <a:pt x="229" y="1835"/>
                      <a:pt x="291" y="1869"/>
                      <a:pt x="368" y="1936"/>
                    </a:cubicBezTo>
                    <a:cubicBezTo>
                      <a:pt x="445" y="2003"/>
                      <a:pt x="523" y="2024"/>
                      <a:pt x="640" y="2048"/>
                    </a:cubicBezTo>
                    <a:cubicBezTo>
                      <a:pt x="757" y="2072"/>
                      <a:pt x="982" y="2073"/>
                      <a:pt x="1072" y="208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86" name="Freeform 56"/>
              <p:cNvSpPr>
                <a:spLocks/>
              </p:cNvSpPr>
              <p:nvPr/>
            </p:nvSpPr>
            <p:spPr bwMode="auto">
              <a:xfrm flipH="1">
                <a:off x="1728" y="48"/>
                <a:ext cx="880" cy="2072"/>
              </a:xfrm>
              <a:custGeom>
                <a:avLst/>
                <a:gdLst>
                  <a:gd name="T0" fmla="*/ 0 w 880"/>
                  <a:gd name="T1" fmla="*/ 0 h 2072"/>
                  <a:gd name="T2" fmla="*/ 48 w 880"/>
                  <a:gd name="T3" fmla="*/ 816 h 2072"/>
                  <a:gd name="T4" fmla="*/ 176 w 880"/>
                  <a:gd name="T5" fmla="*/ 1648 h 2072"/>
                  <a:gd name="T6" fmla="*/ 352 w 880"/>
                  <a:gd name="T7" fmla="*/ 1928 h 2072"/>
                  <a:gd name="T8" fmla="*/ 608 w 880"/>
                  <a:gd name="T9" fmla="*/ 2032 h 2072"/>
                  <a:gd name="T10" fmla="*/ 880 w 880"/>
                  <a:gd name="T11" fmla="*/ 2072 h 20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80"/>
                  <a:gd name="T19" fmla="*/ 0 h 2072"/>
                  <a:gd name="T20" fmla="*/ 880 w 880"/>
                  <a:gd name="T21" fmla="*/ 2072 h 20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80" h="2072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5" y="1463"/>
                      <a:pt x="176" y="1648"/>
                    </a:cubicBezTo>
                    <a:cubicBezTo>
                      <a:pt x="227" y="1833"/>
                      <a:pt x="280" y="1864"/>
                      <a:pt x="352" y="1928"/>
                    </a:cubicBezTo>
                    <a:cubicBezTo>
                      <a:pt x="424" y="1992"/>
                      <a:pt x="520" y="2008"/>
                      <a:pt x="608" y="2032"/>
                    </a:cubicBezTo>
                    <a:cubicBezTo>
                      <a:pt x="696" y="2056"/>
                      <a:pt x="823" y="2064"/>
                      <a:pt x="880" y="2072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582" name="Oval 62"/>
            <p:cNvSpPr>
              <a:spLocks noChangeArrowheads="1"/>
            </p:cNvSpPr>
            <p:nvPr/>
          </p:nvSpPr>
          <p:spPr bwMode="auto">
            <a:xfrm>
              <a:off x="3291" y="1657"/>
              <a:ext cx="88" cy="9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83" name="Oval 63"/>
            <p:cNvSpPr>
              <a:spLocks noChangeArrowheads="1"/>
            </p:cNvSpPr>
            <p:nvPr/>
          </p:nvSpPr>
          <p:spPr bwMode="auto">
            <a:xfrm>
              <a:off x="2377" y="1661"/>
              <a:ext cx="95" cy="88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84" name="Line 64"/>
            <p:cNvSpPr>
              <a:spLocks noChangeShapeType="1"/>
            </p:cNvSpPr>
            <p:nvPr/>
          </p:nvSpPr>
          <p:spPr bwMode="auto">
            <a:xfrm flipH="1">
              <a:off x="2870" y="96"/>
              <a:ext cx="10" cy="40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80" name="Text Box 66"/>
          <p:cNvSpPr txBox="1">
            <a:spLocks noChangeArrowheads="1"/>
          </p:cNvSpPr>
          <p:nvPr/>
        </p:nvSpPr>
        <p:spPr bwMode="auto">
          <a:xfrm>
            <a:off x="6781800" y="381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(х – 2)</a:t>
            </a:r>
            <a:r>
              <a:rPr lang="ru-RU" sz="2400" b="1" baseline="30000">
                <a:solidFill>
                  <a:srgbClr val="FF0000"/>
                </a:solidFill>
              </a:rPr>
              <a:t>-4</a:t>
            </a:r>
            <a:endParaRPr lang="ru-RU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15833 3.33333E-6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58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1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  -</a:t>
            </a:r>
            <a:r>
              <a:rPr lang="ru-RU" sz="4800" b="1">
                <a:latin typeface="Times New Roman" pitchFamily="18" charset="0"/>
              </a:rPr>
              <a:t>1  0    1  2</a:t>
            </a:r>
          </a:p>
        </p:txBody>
      </p:sp>
      <p:sp>
        <p:nvSpPr>
          <p:cNvPr id="260145" name="Text Box 49"/>
          <p:cNvSpPr txBox="1">
            <a:spLocks noChangeArrowheads="1"/>
          </p:cNvSpPr>
          <p:nvPr/>
        </p:nvSpPr>
        <p:spPr bwMode="auto">
          <a:xfrm>
            <a:off x="3048000" y="609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х</a:t>
            </a:r>
            <a:r>
              <a:rPr lang="ru-RU" sz="2400" b="1" baseline="30000">
                <a:solidFill>
                  <a:srgbClr val="FF0000"/>
                </a:solidFill>
              </a:rPr>
              <a:t>-4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23602" name="Line 50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177800" y="63500"/>
            <a:ext cx="8585200" cy="3367088"/>
            <a:chOff x="112" y="40"/>
            <a:chExt cx="5408" cy="2121"/>
          </a:xfrm>
        </p:grpSpPr>
        <p:grpSp>
          <p:nvGrpSpPr>
            <p:cNvPr id="3" name="Group 52"/>
            <p:cNvGrpSpPr>
              <a:grpSpLocks/>
            </p:cNvGrpSpPr>
            <p:nvPr/>
          </p:nvGrpSpPr>
          <p:grpSpPr bwMode="auto">
            <a:xfrm>
              <a:off x="1728" y="40"/>
              <a:ext cx="2496" cy="2080"/>
              <a:chOff x="1728" y="40"/>
              <a:chExt cx="2496" cy="2080"/>
            </a:xfrm>
          </p:grpSpPr>
          <p:sp>
            <p:nvSpPr>
              <p:cNvPr id="23609" name="Freeform 53"/>
              <p:cNvSpPr>
                <a:spLocks/>
              </p:cNvSpPr>
              <p:nvPr/>
            </p:nvSpPr>
            <p:spPr bwMode="auto">
              <a:xfrm>
                <a:off x="3152" y="40"/>
                <a:ext cx="1072" cy="2080"/>
              </a:xfrm>
              <a:custGeom>
                <a:avLst/>
                <a:gdLst>
                  <a:gd name="T0" fmla="*/ 0 w 1072"/>
                  <a:gd name="T1" fmla="*/ 0 h 2080"/>
                  <a:gd name="T2" fmla="*/ 48 w 1072"/>
                  <a:gd name="T3" fmla="*/ 816 h 2080"/>
                  <a:gd name="T4" fmla="*/ 176 w 1072"/>
                  <a:gd name="T5" fmla="*/ 1648 h 2080"/>
                  <a:gd name="T6" fmla="*/ 368 w 1072"/>
                  <a:gd name="T7" fmla="*/ 1936 h 2080"/>
                  <a:gd name="T8" fmla="*/ 640 w 1072"/>
                  <a:gd name="T9" fmla="*/ 2048 h 2080"/>
                  <a:gd name="T10" fmla="*/ 1072 w 1072"/>
                  <a:gd name="T11" fmla="*/ 2080 h 20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2"/>
                  <a:gd name="T19" fmla="*/ 0 h 2080"/>
                  <a:gd name="T20" fmla="*/ 1072 w 1072"/>
                  <a:gd name="T21" fmla="*/ 2080 h 20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2" h="2080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3" y="1461"/>
                      <a:pt x="176" y="1648"/>
                    </a:cubicBezTo>
                    <a:cubicBezTo>
                      <a:pt x="229" y="1835"/>
                      <a:pt x="291" y="1869"/>
                      <a:pt x="368" y="1936"/>
                    </a:cubicBezTo>
                    <a:cubicBezTo>
                      <a:pt x="445" y="2003"/>
                      <a:pt x="523" y="2024"/>
                      <a:pt x="640" y="2048"/>
                    </a:cubicBezTo>
                    <a:cubicBezTo>
                      <a:pt x="757" y="2072"/>
                      <a:pt x="982" y="2073"/>
                      <a:pt x="1072" y="208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10" name="Freeform 54"/>
              <p:cNvSpPr>
                <a:spLocks/>
              </p:cNvSpPr>
              <p:nvPr/>
            </p:nvSpPr>
            <p:spPr bwMode="auto">
              <a:xfrm flipH="1">
                <a:off x="1728" y="48"/>
                <a:ext cx="880" cy="2072"/>
              </a:xfrm>
              <a:custGeom>
                <a:avLst/>
                <a:gdLst>
                  <a:gd name="T0" fmla="*/ 0 w 880"/>
                  <a:gd name="T1" fmla="*/ 0 h 2072"/>
                  <a:gd name="T2" fmla="*/ 48 w 880"/>
                  <a:gd name="T3" fmla="*/ 816 h 2072"/>
                  <a:gd name="T4" fmla="*/ 176 w 880"/>
                  <a:gd name="T5" fmla="*/ 1648 h 2072"/>
                  <a:gd name="T6" fmla="*/ 352 w 880"/>
                  <a:gd name="T7" fmla="*/ 1928 h 2072"/>
                  <a:gd name="T8" fmla="*/ 608 w 880"/>
                  <a:gd name="T9" fmla="*/ 2032 h 2072"/>
                  <a:gd name="T10" fmla="*/ 880 w 880"/>
                  <a:gd name="T11" fmla="*/ 2072 h 20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80"/>
                  <a:gd name="T19" fmla="*/ 0 h 2072"/>
                  <a:gd name="T20" fmla="*/ 880 w 880"/>
                  <a:gd name="T21" fmla="*/ 2072 h 20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80" h="2072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5" y="1463"/>
                      <a:pt x="176" y="1648"/>
                    </a:cubicBezTo>
                    <a:cubicBezTo>
                      <a:pt x="227" y="1833"/>
                      <a:pt x="280" y="1864"/>
                      <a:pt x="352" y="1928"/>
                    </a:cubicBezTo>
                    <a:cubicBezTo>
                      <a:pt x="424" y="1992"/>
                      <a:pt x="520" y="2008"/>
                      <a:pt x="608" y="2032"/>
                    </a:cubicBezTo>
                    <a:cubicBezTo>
                      <a:pt x="696" y="2056"/>
                      <a:pt x="823" y="2064"/>
                      <a:pt x="880" y="2072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606" name="Oval 55"/>
            <p:cNvSpPr>
              <a:spLocks noChangeArrowheads="1"/>
            </p:cNvSpPr>
            <p:nvPr/>
          </p:nvSpPr>
          <p:spPr bwMode="auto">
            <a:xfrm>
              <a:off x="3291" y="1657"/>
              <a:ext cx="88" cy="9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07" name="Oval 56"/>
            <p:cNvSpPr>
              <a:spLocks noChangeArrowheads="1"/>
            </p:cNvSpPr>
            <p:nvPr/>
          </p:nvSpPr>
          <p:spPr bwMode="auto">
            <a:xfrm>
              <a:off x="2377" y="1661"/>
              <a:ext cx="95" cy="88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08" name="Freeform 57"/>
            <p:cNvSpPr>
              <a:spLocks/>
            </p:cNvSpPr>
            <p:nvPr/>
          </p:nvSpPr>
          <p:spPr bwMode="auto">
            <a:xfrm>
              <a:off x="112" y="2160"/>
              <a:ext cx="5408" cy="1"/>
            </a:xfrm>
            <a:custGeom>
              <a:avLst/>
              <a:gdLst>
                <a:gd name="T0" fmla="*/ 5408 w 5408"/>
                <a:gd name="T1" fmla="*/ 0 h 1"/>
                <a:gd name="T2" fmla="*/ 0 w 5408"/>
                <a:gd name="T3" fmla="*/ 0 h 1"/>
                <a:gd name="T4" fmla="*/ 0 60000 65536"/>
                <a:gd name="T5" fmla="*/ 0 60000 65536"/>
                <a:gd name="T6" fmla="*/ 0 w 5408"/>
                <a:gd name="T7" fmla="*/ 0 h 1"/>
                <a:gd name="T8" fmla="*/ 5408 w 540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8" h="1">
                  <a:moveTo>
                    <a:pt x="5408" y="0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604" name="Text Box 58"/>
          <p:cNvSpPr txBox="1">
            <a:spLocks noChangeArrowheads="1"/>
          </p:cNvSpPr>
          <p:nvPr/>
        </p:nvSpPr>
        <p:spPr bwMode="auto">
          <a:xfrm>
            <a:off x="6781800" y="381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х</a:t>
            </a:r>
            <a:r>
              <a:rPr lang="ru-RU" sz="2400" b="1" baseline="30000">
                <a:solidFill>
                  <a:srgbClr val="FF0000"/>
                </a:solidFill>
              </a:rPr>
              <a:t>– 4 </a:t>
            </a:r>
            <a:r>
              <a:rPr lang="ru-RU" sz="2400" b="1">
                <a:solidFill>
                  <a:srgbClr val="FF0000"/>
                </a:solidFill>
              </a:rPr>
              <a:t>–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1.11111E-6 0.31111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60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0" name="Line 44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1" name="Line 45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2" name="Line 46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3" name="Line 47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  -</a:t>
            </a:r>
            <a:r>
              <a:rPr lang="ru-RU" sz="4800" b="1">
                <a:latin typeface="Times New Roman" pitchFamily="18" charset="0"/>
              </a:rPr>
              <a:t>1  0    1  2</a:t>
            </a:r>
          </a:p>
        </p:txBody>
      </p:sp>
      <p:sp>
        <p:nvSpPr>
          <p:cNvPr id="261169" name="Text Box 49"/>
          <p:cNvSpPr txBox="1">
            <a:spLocks noChangeArrowheads="1"/>
          </p:cNvSpPr>
          <p:nvPr/>
        </p:nvSpPr>
        <p:spPr bwMode="auto">
          <a:xfrm>
            <a:off x="3048000" y="609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х</a:t>
            </a:r>
            <a:r>
              <a:rPr lang="ru-RU" sz="2400" b="1" baseline="30000">
                <a:solidFill>
                  <a:srgbClr val="FF0000"/>
                </a:solidFill>
              </a:rPr>
              <a:t>-4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24626" name="Line 50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7" name="Text Box 58"/>
          <p:cNvSpPr txBox="1">
            <a:spLocks noChangeArrowheads="1"/>
          </p:cNvSpPr>
          <p:nvPr/>
        </p:nvSpPr>
        <p:spPr bwMode="auto">
          <a:xfrm>
            <a:off x="5791200" y="533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(х+1)</a:t>
            </a:r>
            <a:r>
              <a:rPr lang="ru-RU" sz="2400" b="1" baseline="30000">
                <a:solidFill>
                  <a:srgbClr val="FF0000"/>
                </a:solidFill>
              </a:rPr>
              <a:t>– 4 </a:t>
            </a:r>
            <a:r>
              <a:rPr lang="ru-RU" sz="2400" b="1">
                <a:solidFill>
                  <a:srgbClr val="FF0000"/>
                </a:solidFill>
              </a:rPr>
              <a:t>– 3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177800" y="63500"/>
            <a:ext cx="8585200" cy="6565900"/>
            <a:chOff x="112" y="40"/>
            <a:chExt cx="5408" cy="4136"/>
          </a:xfrm>
        </p:grpSpPr>
        <p:grpSp>
          <p:nvGrpSpPr>
            <p:cNvPr id="3" name="Group 52"/>
            <p:cNvGrpSpPr>
              <a:grpSpLocks/>
            </p:cNvGrpSpPr>
            <p:nvPr/>
          </p:nvGrpSpPr>
          <p:grpSpPr bwMode="auto">
            <a:xfrm>
              <a:off x="1728" y="40"/>
              <a:ext cx="2496" cy="2080"/>
              <a:chOff x="1728" y="40"/>
              <a:chExt cx="2496" cy="2080"/>
            </a:xfrm>
          </p:grpSpPr>
          <p:sp>
            <p:nvSpPr>
              <p:cNvPr id="24634" name="Freeform 53"/>
              <p:cNvSpPr>
                <a:spLocks/>
              </p:cNvSpPr>
              <p:nvPr/>
            </p:nvSpPr>
            <p:spPr bwMode="auto">
              <a:xfrm>
                <a:off x="3152" y="40"/>
                <a:ext cx="1072" cy="2080"/>
              </a:xfrm>
              <a:custGeom>
                <a:avLst/>
                <a:gdLst>
                  <a:gd name="T0" fmla="*/ 0 w 1072"/>
                  <a:gd name="T1" fmla="*/ 0 h 2080"/>
                  <a:gd name="T2" fmla="*/ 48 w 1072"/>
                  <a:gd name="T3" fmla="*/ 816 h 2080"/>
                  <a:gd name="T4" fmla="*/ 176 w 1072"/>
                  <a:gd name="T5" fmla="*/ 1648 h 2080"/>
                  <a:gd name="T6" fmla="*/ 368 w 1072"/>
                  <a:gd name="T7" fmla="*/ 1936 h 2080"/>
                  <a:gd name="T8" fmla="*/ 640 w 1072"/>
                  <a:gd name="T9" fmla="*/ 2048 h 2080"/>
                  <a:gd name="T10" fmla="*/ 1072 w 1072"/>
                  <a:gd name="T11" fmla="*/ 2080 h 20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2"/>
                  <a:gd name="T19" fmla="*/ 0 h 2080"/>
                  <a:gd name="T20" fmla="*/ 1072 w 1072"/>
                  <a:gd name="T21" fmla="*/ 2080 h 20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2" h="2080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3" y="1461"/>
                      <a:pt x="176" y="1648"/>
                    </a:cubicBezTo>
                    <a:cubicBezTo>
                      <a:pt x="229" y="1835"/>
                      <a:pt x="291" y="1869"/>
                      <a:pt x="368" y="1936"/>
                    </a:cubicBezTo>
                    <a:cubicBezTo>
                      <a:pt x="445" y="2003"/>
                      <a:pt x="523" y="2024"/>
                      <a:pt x="640" y="2048"/>
                    </a:cubicBezTo>
                    <a:cubicBezTo>
                      <a:pt x="757" y="2072"/>
                      <a:pt x="982" y="2073"/>
                      <a:pt x="1072" y="208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35" name="Freeform 54"/>
              <p:cNvSpPr>
                <a:spLocks/>
              </p:cNvSpPr>
              <p:nvPr/>
            </p:nvSpPr>
            <p:spPr bwMode="auto">
              <a:xfrm flipH="1">
                <a:off x="1728" y="48"/>
                <a:ext cx="880" cy="2072"/>
              </a:xfrm>
              <a:custGeom>
                <a:avLst/>
                <a:gdLst>
                  <a:gd name="T0" fmla="*/ 0 w 880"/>
                  <a:gd name="T1" fmla="*/ 0 h 2072"/>
                  <a:gd name="T2" fmla="*/ 48 w 880"/>
                  <a:gd name="T3" fmla="*/ 816 h 2072"/>
                  <a:gd name="T4" fmla="*/ 176 w 880"/>
                  <a:gd name="T5" fmla="*/ 1648 h 2072"/>
                  <a:gd name="T6" fmla="*/ 352 w 880"/>
                  <a:gd name="T7" fmla="*/ 1928 h 2072"/>
                  <a:gd name="T8" fmla="*/ 608 w 880"/>
                  <a:gd name="T9" fmla="*/ 2032 h 2072"/>
                  <a:gd name="T10" fmla="*/ 880 w 880"/>
                  <a:gd name="T11" fmla="*/ 2072 h 20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80"/>
                  <a:gd name="T19" fmla="*/ 0 h 2072"/>
                  <a:gd name="T20" fmla="*/ 880 w 880"/>
                  <a:gd name="T21" fmla="*/ 2072 h 20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80" h="2072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5" y="1463"/>
                      <a:pt x="176" y="1648"/>
                    </a:cubicBezTo>
                    <a:cubicBezTo>
                      <a:pt x="227" y="1833"/>
                      <a:pt x="280" y="1864"/>
                      <a:pt x="352" y="1928"/>
                    </a:cubicBezTo>
                    <a:cubicBezTo>
                      <a:pt x="424" y="1992"/>
                      <a:pt x="520" y="2008"/>
                      <a:pt x="608" y="2032"/>
                    </a:cubicBezTo>
                    <a:cubicBezTo>
                      <a:pt x="696" y="2056"/>
                      <a:pt x="823" y="2064"/>
                      <a:pt x="880" y="2072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30" name="Oval 55"/>
            <p:cNvSpPr>
              <a:spLocks noChangeArrowheads="1"/>
            </p:cNvSpPr>
            <p:nvPr/>
          </p:nvSpPr>
          <p:spPr bwMode="auto">
            <a:xfrm>
              <a:off x="3291" y="1657"/>
              <a:ext cx="88" cy="9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31" name="Oval 56"/>
            <p:cNvSpPr>
              <a:spLocks noChangeArrowheads="1"/>
            </p:cNvSpPr>
            <p:nvPr/>
          </p:nvSpPr>
          <p:spPr bwMode="auto">
            <a:xfrm>
              <a:off x="2377" y="1661"/>
              <a:ext cx="95" cy="88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32" name="Freeform 57"/>
            <p:cNvSpPr>
              <a:spLocks/>
            </p:cNvSpPr>
            <p:nvPr/>
          </p:nvSpPr>
          <p:spPr bwMode="auto">
            <a:xfrm>
              <a:off x="112" y="2160"/>
              <a:ext cx="5408" cy="1"/>
            </a:xfrm>
            <a:custGeom>
              <a:avLst/>
              <a:gdLst>
                <a:gd name="T0" fmla="*/ 5408 w 5408"/>
                <a:gd name="T1" fmla="*/ 0 h 1"/>
                <a:gd name="T2" fmla="*/ 0 w 5408"/>
                <a:gd name="T3" fmla="*/ 0 h 1"/>
                <a:gd name="T4" fmla="*/ 0 60000 65536"/>
                <a:gd name="T5" fmla="*/ 0 60000 65536"/>
                <a:gd name="T6" fmla="*/ 0 w 5408"/>
                <a:gd name="T7" fmla="*/ 0 h 1"/>
                <a:gd name="T8" fmla="*/ 5408 w 540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8" h="1">
                  <a:moveTo>
                    <a:pt x="5408" y="0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3" name="Freeform 59"/>
            <p:cNvSpPr>
              <a:spLocks/>
            </p:cNvSpPr>
            <p:nvPr/>
          </p:nvSpPr>
          <p:spPr bwMode="auto">
            <a:xfrm>
              <a:off x="2880" y="112"/>
              <a:ext cx="1" cy="4064"/>
            </a:xfrm>
            <a:custGeom>
              <a:avLst/>
              <a:gdLst>
                <a:gd name="T0" fmla="*/ 0 w 1"/>
                <a:gd name="T1" fmla="*/ 0 h 4064"/>
                <a:gd name="T2" fmla="*/ 0 w 1"/>
                <a:gd name="T3" fmla="*/ 4064 h 4064"/>
                <a:gd name="T4" fmla="*/ 0 60000 65536"/>
                <a:gd name="T5" fmla="*/ 0 60000 65536"/>
                <a:gd name="T6" fmla="*/ 0 w 1"/>
                <a:gd name="T7" fmla="*/ 0 h 4064"/>
                <a:gd name="T8" fmla="*/ 1 w 1"/>
                <a:gd name="T9" fmla="*/ 4064 h 40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064">
                  <a:moveTo>
                    <a:pt x="0" y="0"/>
                  </a:moveTo>
                  <a:lnTo>
                    <a:pt x="0" y="4064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-0.08056 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55 0.00093 L -0.08055 0.31204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61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0" name="Line 40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1" name="Line 41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3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4" name="Line 44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5" name="Line 45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6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7" name="Line 47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8" name="Line 48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2782888" y="3295650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  -</a:t>
            </a:r>
            <a:r>
              <a:rPr lang="ru-RU" sz="4800" b="1">
                <a:latin typeface="Times New Roman" pitchFamily="18" charset="0"/>
              </a:rPr>
              <a:t>1  0    1  2</a:t>
            </a:r>
          </a:p>
        </p:txBody>
      </p:sp>
      <p:sp>
        <p:nvSpPr>
          <p:cNvPr id="262201" name="Text Box 57"/>
          <p:cNvSpPr txBox="1">
            <a:spLocks noChangeArrowheads="1"/>
          </p:cNvSpPr>
          <p:nvPr/>
        </p:nvSpPr>
        <p:spPr bwMode="auto">
          <a:xfrm>
            <a:off x="5105400" y="990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х</a:t>
            </a:r>
            <a:r>
              <a:rPr lang="ru-RU" sz="2400" b="1" baseline="30000">
                <a:solidFill>
                  <a:srgbClr val="FF0000"/>
                </a:solidFill>
              </a:rPr>
              <a:t>-3</a:t>
            </a:r>
            <a:endParaRPr lang="ru-RU" sz="2400" b="1">
              <a:solidFill>
                <a:srgbClr val="FF0000"/>
              </a:solidFill>
            </a:endParaRP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177800" y="-165100"/>
            <a:ext cx="8585200" cy="7188200"/>
            <a:chOff x="112" y="-104"/>
            <a:chExt cx="5408" cy="4528"/>
          </a:xfrm>
        </p:grpSpPr>
        <p:grpSp>
          <p:nvGrpSpPr>
            <p:cNvPr id="3" name="Group 54"/>
            <p:cNvGrpSpPr>
              <a:grpSpLocks/>
            </p:cNvGrpSpPr>
            <p:nvPr/>
          </p:nvGrpSpPr>
          <p:grpSpPr bwMode="auto">
            <a:xfrm>
              <a:off x="1440" y="-104"/>
              <a:ext cx="2880" cy="4528"/>
              <a:chOff x="1440" y="-104"/>
              <a:chExt cx="2880" cy="4528"/>
            </a:xfrm>
          </p:grpSpPr>
          <p:sp>
            <p:nvSpPr>
              <p:cNvPr id="25659" name="Freeform 55"/>
              <p:cNvSpPr>
                <a:spLocks/>
              </p:cNvSpPr>
              <p:nvPr/>
            </p:nvSpPr>
            <p:spPr bwMode="auto">
              <a:xfrm>
                <a:off x="3104" y="-104"/>
                <a:ext cx="1216" cy="2216"/>
              </a:xfrm>
              <a:custGeom>
                <a:avLst/>
                <a:gdLst>
                  <a:gd name="T0" fmla="*/ 1216 w 1216"/>
                  <a:gd name="T1" fmla="*/ 2216 h 2216"/>
                  <a:gd name="T2" fmla="*/ 688 w 1216"/>
                  <a:gd name="T3" fmla="*/ 2160 h 2216"/>
                  <a:gd name="T4" fmla="*/ 368 w 1216"/>
                  <a:gd name="T5" fmla="*/ 2032 h 2216"/>
                  <a:gd name="T6" fmla="*/ 208 w 1216"/>
                  <a:gd name="T7" fmla="*/ 1784 h 2216"/>
                  <a:gd name="T8" fmla="*/ 112 w 1216"/>
                  <a:gd name="T9" fmla="*/ 1472 h 2216"/>
                  <a:gd name="T10" fmla="*/ 32 w 1216"/>
                  <a:gd name="T11" fmla="*/ 656 h 2216"/>
                  <a:gd name="T12" fmla="*/ 0 w 1216"/>
                  <a:gd name="T13" fmla="*/ 0 h 2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6"/>
                  <a:gd name="T22" fmla="*/ 0 h 2216"/>
                  <a:gd name="T23" fmla="*/ 1216 w 1216"/>
                  <a:gd name="T24" fmla="*/ 2216 h 2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6" h="2216">
                    <a:moveTo>
                      <a:pt x="1216" y="2216"/>
                    </a:moveTo>
                    <a:cubicBezTo>
                      <a:pt x="1128" y="2207"/>
                      <a:pt x="829" y="2191"/>
                      <a:pt x="688" y="2160"/>
                    </a:cubicBezTo>
                    <a:cubicBezTo>
                      <a:pt x="547" y="2129"/>
                      <a:pt x="448" y="2095"/>
                      <a:pt x="368" y="2032"/>
                    </a:cubicBezTo>
                    <a:cubicBezTo>
                      <a:pt x="288" y="1969"/>
                      <a:pt x="251" y="1877"/>
                      <a:pt x="208" y="1784"/>
                    </a:cubicBezTo>
                    <a:cubicBezTo>
                      <a:pt x="165" y="1691"/>
                      <a:pt x="141" y="1660"/>
                      <a:pt x="112" y="1472"/>
                    </a:cubicBezTo>
                    <a:cubicBezTo>
                      <a:pt x="83" y="1284"/>
                      <a:pt x="51" y="901"/>
                      <a:pt x="32" y="656"/>
                    </a:cubicBezTo>
                    <a:cubicBezTo>
                      <a:pt x="13" y="411"/>
                      <a:pt x="7" y="137"/>
                      <a:pt x="0" y="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0" name="Freeform 56"/>
              <p:cNvSpPr>
                <a:spLocks/>
              </p:cNvSpPr>
              <p:nvPr/>
            </p:nvSpPr>
            <p:spPr bwMode="auto">
              <a:xfrm flipH="1" flipV="1">
                <a:off x="1440" y="2208"/>
                <a:ext cx="1216" cy="2216"/>
              </a:xfrm>
              <a:custGeom>
                <a:avLst/>
                <a:gdLst>
                  <a:gd name="T0" fmla="*/ 1216 w 1216"/>
                  <a:gd name="T1" fmla="*/ 2216 h 2216"/>
                  <a:gd name="T2" fmla="*/ 688 w 1216"/>
                  <a:gd name="T3" fmla="*/ 2160 h 2216"/>
                  <a:gd name="T4" fmla="*/ 368 w 1216"/>
                  <a:gd name="T5" fmla="*/ 2032 h 2216"/>
                  <a:gd name="T6" fmla="*/ 208 w 1216"/>
                  <a:gd name="T7" fmla="*/ 1784 h 2216"/>
                  <a:gd name="T8" fmla="*/ 112 w 1216"/>
                  <a:gd name="T9" fmla="*/ 1472 h 2216"/>
                  <a:gd name="T10" fmla="*/ 32 w 1216"/>
                  <a:gd name="T11" fmla="*/ 656 h 2216"/>
                  <a:gd name="T12" fmla="*/ 0 w 1216"/>
                  <a:gd name="T13" fmla="*/ 0 h 2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6"/>
                  <a:gd name="T22" fmla="*/ 0 h 2216"/>
                  <a:gd name="T23" fmla="*/ 1216 w 1216"/>
                  <a:gd name="T24" fmla="*/ 2216 h 2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6" h="2216">
                    <a:moveTo>
                      <a:pt x="1216" y="2216"/>
                    </a:moveTo>
                    <a:cubicBezTo>
                      <a:pt x="1128" y="2207"/>
                      <a:pt x="829" y="2191"/>
                      <a:pt x="688" y="2160"/>
                    </a:cubicBezTo>
                    <a:cubicBezTo>
                      <a:pt x="547" y="2129"/>
                      <a:pt x="448" y="2095"/>
                      <a:pt x="368" y="2032"/>
                    </a:cubicBezTo>
                    <a:cubicBezTo>
                      <a:pt x="288" y="1969"/>
                      <a:pt x="251" y="1877"/>
                      <a:pt x="208" y="1784"/>
                    </a:cubicBezTo>
                    <a:cubicBezTo>
                      <a:pt x="165" y="1691"/>
                      <a:pt x="141" y="1660"/>
                      <a:pt x="112" y="1472"/>
                    </a:cubicBezTo>
                    <a:cubicBezTo>
                      <a:pt x="83" y="1284"/>
                      <a:pt x="51" y="901"/>
                      <a:pt x="32" y="656"/>
                    </a:cubicBezTo>
                    <a:cubicBezTo>
                      <a:pt x="13" y="411"/>
                      <a:pt x="7" y="137"/>
                      <a:pt x="0" y="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112" y="112"/>
              <a:ext cx="5408" cy="4064"/>
              <a:chOff x="112" y="112"/>
              <a:chExt cx="5408" cy="4064"/>
            </a:xfrm>
          </p:grpSpPr>
          <p:sp>
            <p:nvSpPr>
              <p:cNvPr id="25655" name="Oval 61"/>
              <p:cNvSpPr>
                <a:spLocks noChangeArrowheads="1"/>
              </p:cNvSpPr>
              <p:nvPr/>
            </p:nvSpPr>
            <p:spPr bwMode="auto">
              <a:xfrm>
                <a:off x="2378" y="2565"/>
                <a:ext cx="95" cy="88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656" name="Oval 62"/>
              <p:cNvSpPr>
                <a:spLocks noChangeArrowheads="1"/>
              </p:cNvSpPr>
              <p:nvPr/>
            </p:nvSpPr>
            <p:spPr bwMode="auto">
              <a:xfrm>
                <a:off x="3274" y="1657"/>
                <a:ext cx="88" cy="9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657" name="Freeform 70"/>
              <p:cNvSpPr>
                <a:spLocks/>
              </p:cNvSpPr>
              <p:nvPr/>
            </p:nvSpPr>
            <p:spPr bwMode="auto">
              <a:xfrm>
                <a:off x="112" y="2160"/>
                <a:ext cx="5408" cy="1"/>
              </a:xfrm>
              <a:custGeom>
                <a:avLst/>
                <a:gdLst>
                  <a:gd name="T0" fmla="*/ 5408 w 5408"/>
                  <a:gd name="T1" fmla="*/ 0 h 1"/>
                  <a:gd name="T2" fmla="*/ 0 w 5408"/>
                  <a:gd name="T3" fmla="*/ 0 h 1"/>
                  <a:gd name="T4" fmla="*/ 0 60000 65536"/>
                  <a:gd name="T5" fmla="*/ 0 60000 65536"/>
                  <a:gd name="T6" fmla="*/ 0 w 5408"/>
                  <a:gd name="T7" fmla="*/ 0 h 1"/>
                  <a:gd name="T8" fmla="*/ 5408 w 540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08" h="1">
                    <a:moveTo>
                      <a:pt x="5408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8" name="Freeform 71"/>
              <p:cNvSpPr>
                <a:spLocks/>
              </p:cNvSpPr>
              <p:nvPr/>
            </p:nvSpPr>
            <p:spPr bwMode="auto">
              <a:xfrm>
                <a:off x="2880" y="112"/>
                <a:ext cx="1" cy="4064"/>
              </a:xfrm>
              <a:custGeom>
                <a:avLst/>
                <a:gdLst>
                  <a:gd name="T0" fmla="*/ 0 w 1"/>
                  <a:gd name="T1" fmla="*/ 0 h 4064"/>
                  <a:gd name="T2" fmla="*/ 0 w 1"/>
                  <a:gd name="T3" fmla="*/ 4064 h 4064"/>
                  <a:gd name="T4" fmla="*/ 0 60000 65536"/>
                  <a:gd name="T5" fmla="*/ 0 60000 65536"/>
                  <a:gd name="T6" fmla="*/ 0 w 1"/>
                  <a:gd name="T7" fmla="*/ 0 h 4064"/>
                  <a:gd name="T8" fmla="*/ 1 w 1"/>
                  <a:gd name="T9" fmla="*/ 4064 h 406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4064">
                    <a:moveTo>
                      <a:pt x="0" y="0"/>
                    </a:moveTo>
                    <a:lnTo>
                      <a:pt x="0" y="4064"/>
                    </a:lnTo>
                  </a:path>
                </a:pathLst>
              </a:custGeom>
              <a:noFill/>
              <a:ln w="381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652" name="Text Box 75"/>
          <p:cNvSpPr txBox="1">
            <a:spLocks noChangeArrowheads="1"/>
          </p:cNvSpPr>
          <p:nvPr/>
        </p:nvSpPr>
        <p:spPr bwMode="auto">
          <a:xfrm>
            <a:off x="6248400" y="152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(х-2)</a:t>
            </a:r>
            <a:r>
              <a:rPr lang="ru-RU" sz="2400" b="1" baseline="30000">
                <a:solidFill>
                  <a:srgbClr val="FF0000"/>
                </a:solidFill>
              </a:rPr>
              <a:t>– 3</a:t>
            </a:r>
            <a:r>
              <a:rPr lang="ru-RU" sz="2400" b="1">
                <a:solidFill>
                  <a:srgbClr val="FF0000"/>
                </a:solidFill>
              </a:rPr>
              <a:t>–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 L 0.15833 0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833 0 L 0.15833 0.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62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20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6628" name="Freeform 4"/>
          <p:cNvSpPr>
            <a:spLocks/>
          </p:cNvSpPr>
          <p:nvPr/>
        </p:nvSpPr>
        <p:spPr bwMode="auto">
          <a:xfrm>
            <a:off x="4546600" y="165100"/>
            <a:ext cx="1588" cy="6477000"/>
          </a:xfrm>
          <a:custGeom>
            <a:avLst/>
            <a:gdLst>
              <a:gd name="T0" fmla="*/ 0 w 1"/>
              <a:gd name="T1" fmla="*/ 4080 h 4080"/>
              <a:gd name="T2" fmla="*/ 0 w 1"/>
              <a:gd name="T3" fmla="*/ 0 h 4080"/>
              <a:gd name="T4" fmla="*/ 0 60000 65536"/>
              <a:gd name="T5" fmla="*/ 0 60000 65536"/>
              <a:gd name="T6" fmla="*/ 0 w 1"/>
              <a:gd name="T7" fmla="*/ 0 h 4080"/>
              <a:gd name="T8" fmla="*/ 1 w 1"/>
              <a:gd name="T9" fmla="*/ 4080 h 4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080">
                <a:moveTo>
                  <a:pt x="0" y="4080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9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8" name="Line 44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9" name="Line 45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70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71" name="Line 47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72" name="Line 48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  -</a:t>
            </a:r>
            <a:r>
              <a:rPr lang="ru-RU" sz="4800" b="1">
                <a:latin typeface="Times New Roman" pitchFamily="18" charset="0"/>
              </a:rPr>
              <a:t>1  0    1  2</a:t>
            </a:r>
          </a:p>
        </p:txBody>
      </p:sp>
      <p:sp>
        <p:nvSpPr>
          <p:cNvPr id="26674" name="Text Box 64"/>
          <p:cNvSpPr txBox="1">
            <a:spLocks noChangeArrowheads="1"/>
          </p:cNvSpPr>
          <p:nvPr/>
        </p:nvSpPr>
        <p:spPr bwMode="auto">
          <a:xfrm>
            <a:off x="6248400" y="381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(х+2)</a:t>
            </a:r>
            <a:r>
              <a:rPr lang="ru-RU" sz="2400" b="1" baseline="30000">
                <a:solidFill>
                  <a:srgbClr val="FF0000"/>
                </a:solidFill>
              </a:rPr>
              <a:t>–1,3 </a:t>
            </a:r>
            <a:r>
              <a:rPr lang="ru-RU" sz="2400" b="1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263221" name="Text Box 53"/>
          <p:cNvSpPr txBox="1">
            <a:spLocks noChangeArrowheads="1"/>
          </p:cNvSpPr>
          <p:nvPr/>
        </p:nvSpPr>
        <p:spPr bwMode="auto">
          <a:xfrm>
            <a:off x="3352800" y="838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660066"/>
                </a:solidFill>
              </a:rPr>
              <a:t>у = х</a:t>
            </a:r>
            <a:r>
              <a:rPr lang="ru-RU" sz="2400" b="1" baseline="30000">
                <a:solidFill>
                  <a:srgbClr val="660066"/>
                </a:solidFill>
              </a:rPr>
              <a:t>-1,3</a:t>
            </a:r>
            <a:endParaRPr lang="ru-RU" sz="2400" b="1">
              <a:solidFill>
                <a:srgbClr val="660066"/>
              </a:solidFill>
            </a:endParaRP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152400" y="-165100"/>
            <a:ext cx="8585200" cy="6794500"/>
            <a:chOff x="112" y="-104"/>
            <a:chExt cx="5408" cy="4280"/>
          </a:xfrm>
        </p:grpSpPr>
        <p:sp>
          <p:nvSpPr>
            <p:cNvPr id="26677" name="Freeform 52"/>
            <p:cNvSpPr>
              <a:spLocks/>
            </p:cNvSpPr>
            <p:nvPr/>
          </p:nvSpPr>
          <p:spPr bwMode="auto">
            <a:xfrm>
              <a:off x="3080" y="-104"/>
              <a:ext cx="1360" cy="2176"/>
            </a:xfrm>
            <a:custGeom>
              <a:avLst/>
              <a:gdLst>
                <a:gd name="T0" fmla="*/ 0 w 1360"/>
                <a:gd name="T1" fmla="*/ 0 h 2176"/>
                <a:gd name="T2" fmla="*/ 96 w 1360"/>
                <a:gd name="T3" fmla="*/ 1248 h 2176"/>
                <a:gd name="T4" fmla="*/ 247 w 1360"/>
                <a:gd name="T5" fmla="*/ 1802 h 2176"/>
                <a:gd name="T6" fmla="*/ 640 w 1360"/>
                <a:gd name="T7" fmla="*/ 2064 h 2176"/>
                <a:gd name="T8" fmla="*/ 1360 w 1360"/>
                <a:gd name="T9" fmla="*/ 2176 h 21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0"/>
                <a:gd name="T16" fmla="*/ 0 h 2176"/>
                <a:gd name="T17" fmla="*/ 1360 w 1360"/>
                <a:gd name="T18" fmla="*/ 2176 h 21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0" h="2176">
                  <a:moveTo>
                    <a:pt x="0" y="0"/>
                  </a:moveTo>
                  <a:cubicBezTo>
                    <a:pt x="13" y="208"/>
                    <a:pt x="55" y="948"/>
                    <a:pt x="96" y="1248"/>
                  </a:cubicBezTo>
                  <a:cubicBezTo>
                    <a:pt x="137" y="1548"/>
                    <a:pt x="156" y="1666"/>
                    <a:pt x="247" y="1802"/>
                  </a:cubicBezTo>
                  <a:cubicBezTo>
                    <a:pt x="338" y="1938"/>
                    <a:pt x="455" y="2002"/>
                    <a:pt x="640" y="2064"/>
                  </a:cubicBezTo>
                  <a:cubicBezTo>
                    <a:pt x="825" y="2126"/>
                    <a:pt x="1210" y="2153"/>
                    <a:pt x="1360" y="2176"/>
                  </a:cubicBezTo>
                </a:path>
              </a:pathLst>
            </a:custGeom>
            <a:noFill/>
            <a:ln w="28575">
              <a:solidFill>
                <a:srgbClr val="6600CC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6678" name="Oval 63"/>
            <p:cNvSpPr>
              <a:spLocks noChangeArrowheads="1"/>
            </p:cNvSpPr>
            <p:nvPr/>
          </p:nvSpPr>
          <p:spPr bwMode="auto">
            <a:xfrm>
              <a:off x="3291" y="1657"/>
              <a:ext cx="88" cy="9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79" name="Freeform 72"/>
            <p:cNvSpPr>
              <a:spLocks/>
            </p:cNvSpPr>
            <p:nvPr/>
          </p:nvSpPr>
          <p:spPr bwMode="auto">
            <a:xfrm>
              <a:off x="112" y="2160"/>
              <a:ext cx="5408" cy="1"/>
            </a:xfrm>
            <a:custGeom>
              <a:avLst/>
              <a:gdLst>
                <a:gd name="T0" fmla="*/ 5408 w 5408"/>
                <a:gd name="T1" fmla="*/ 0 h 1"/>
                <a:gd name="T2" fmla="*/ 0 w 5408"/>
                <a:gd name="T3" fmla="*/ 0 h 1"/>
                <a:gd name="T4" fmla="*/ 0 60000 65536"/>
                <a:gd name="T5" fmla="*/ 0 60000 65536"/>
                <a:gd name="T6" fmla="*/ 0 w 5408"/>
                <a:gd name="T7" fmla="*/ 0 h 1"/>
                <a:gd name="T8" fmla="*/ 5408 w 540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8" h="1">
                  <a:moveTo>
                    <a:pt x="5408" y="0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80" name="Freeform 73"/>
            <p:cNvSpPr>
              <a:spLocks/>
            </p:cNvSpPr>
            <p:nvPr/>
          </p:nvSpPr>
          <p:spPr bwMode="auto">
            <a:xfrm>
              <a:off x="2880" y="112"/>
              <a:ext cx="1" cy="4064"/>
            </a:xfrm>
            <a:custGeom>
              <a:avLst/>
              <a:gdLst>
                <a:gd name="T0" fmla="*/ 0 w 1"/>
                <a:gd name="T1" fmla="*/ 0 h 4064"/>
                <a:gd name="T2" fmla="*/ 0 w 1"/>
                <a:gd name="T3" fmla="*/ 4064 h 4064"/>
                <a:gd name="T4" fmla="*/ 0 60000 65536"/>
                <a:gd name="T5" fmla="*/ 0 60000 65536"/>
                <a:gd name="T6" fmla="*/ 0 w 1"/>
                <a:gd name="T7" fmla="*/ 0 h 4064"/>
                <a:gd name="T8" fmla="*/ 1 w 1"/>
                <a:gd name="T9" fmla="*/ 4064 h 40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064">
                  <a:moveTo>
                    <a:pt x="0" y="0"/>
                  </a:moveTo>
                  <a:lnTo>
                    <a:pt x="0" y="4064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-0.15833 -3.7037E-6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833 3.7037E-6 L -0.15556 -0.1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63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2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оси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2202" y="715942"/>
            <a:ext cx="6078580" cy="6078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14"/>
          <p:cNvSpPr>
            <a:spLocks noChangeArrowheads="1"/>
          </p:cNvSpPr>
          <p:nvPr/>
        </p:nvSpPr>
        <p:spPr bwMode="auto">
          <a:xfrm flipV="1">
            <a:off x="4214810" y="4429132"/>
            <a:ext cx="230479" cy="221814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" name="Picture 15" descr="3_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1357298"/>
            <a:ext cx="4721258" cy="472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19"/>
          <p:cNvGraphicFramePr>
            <a:graphicFrameLocks noChangeAspect="1"/>
          </p:cNvGraphicFramePr>
          <p:nvPr/>
        </p:nvGraphicFramePr>
        <p:xfrm>
          <a:off x="2443139" y="500042"/>
          <a:ext cx="1028293" cy="828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Equation" r:id="rId5" imgW="583947" imgH="469696" progId="">
                  <p:embed/>
                </p:oleObj>
              </mc:Choice>
              <mc:Fallback>
                <p:oleObj name="Equation" r:id="rId5" imgW="583947" imgH="469696" progId="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139" y="500042"/>
                        <a:ext cx="1028293" cy="8282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1"/>
          <p:cNvGraphicFramePr>
            <a:graphicFrameLocks noChangeAspect="1"/>
          </p:cNvGraphicFramePr>
          <p:nvPr/>
        </p:nvGraphicFramePr>
        <p:xfrm>
          <a:off x="1369988" y="1130280"/>
          <a:ext cx="1367681" cy="828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Equation" r:id="rId7" imgW="774364" imgH="469696" progId="">
                  <p:embed/>
                </p:oleObj>
              </mc:Choice>
              <mc:Fallback>
                <p:oleObj name="Equation" r:id="rId7" imgW="774364" imgH="469696" progId="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9988" y="1130280"/>
                        <a:ext cx="1367681" cy="8282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7" descr="3_1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428844"/>
            <a:ext cx="44291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94" name="Rectangle 70"/>
          <p:cNvSpPr>
            <a:spLocks noChangeArrowheads="1"/>
          </p:cNvSpPr>
          <p:nvPr/>
        </p:nvSpPr>
        <p:spPr bwMode="auto">
          <a:xfrm>
            <a:off x="26988" y="7938"/>
            <a:ext cx="9144000" cy="3429000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50000">
                <a:srgbClr val="FFFFFF"/>
              </a:gs>
              <a:gs pos="100000">
                <a:srgbClr val="FFFF66"/>
              </a:gs>
            </a:gsLst>
            <a:lin ang="18900000" scaled="1"/>
          </a:gra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96" name="Rectangle 72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50000">
                <a:srgbClr val="FFFFFF"/>
              </a:gs>
              <a:gs pos="100000">
                <a:srgbClr val="66FFFF"/>
              </a:gs>
            </a:gsLst>
            <a:lin ang="18900000" scaled="1"/>
          </a:gra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296863" y="3429000"/>
            <a:ext cx="78311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V="1">
            <a:off x="4572000" y="368300"/>
            <a:ext cx="0" cy="5895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7845425" y="3429000"/>
            <a:ext cx="565150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x</a:t>
            </a:r>
            <a:endParaRPr lang="ru-RU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4438650" y="4014788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4438650" y="4598988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4438650" y="5229225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4438650" y="581501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4438650" y="279876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4438650" y="221456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4438650" y="1628775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5157788" y="3249613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52" name="Line 28"/>
          <p:cNvSpPr>
            <a:spLocks noChangeShapeType="1"/>
          </p:cNvSpPr>
          <p:nvPr/>
        </p:nvSpPr>
        <p:spPr bwMode="auto">
          <a:xfrm>
            <a:off x="515778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54" name="Line 30"/>
          <p:cNvSpPr>
            <a:spLocks noChangeShapeType="1"/>
          </p:cNvSpPr>
          <p:nvPr/>
        </p:nvSpPr>
        <p:spPr bwMode="auto">
          <a:xfrm>
            <a:off x="578643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55" name="Line 31"/>
          <p:cNvSpPr>
            <a:spLocks noChangeShapeType="1"/>
          </p:cNvSpPr>
          <p:nvPr/>
        </p:nvSpPr>
        <p:spPr bwMode="auto">
          <a:xfrm>
            <a:off x="63722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56" name="Line 32"/>
          <p:cNvSpPr>
            <a:spLocks noChangeShapeType="1"/>
          </p:cNvSpPr>
          <p:nvPr/>
        </p:nvSpPr>
        <p:spPr bwMode="auto">
          <a:xfrm>
            <a:off x="700246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57" name="Line 33"/>
          <p:cNvSpPr>
            <a:spLocks noChangeShapeType="1"/>
          </p:cNvSpPr>
          <p:nvPr/>
        </p:nvSpPr>
        <p:spPr bwMode="auto">
          <a:xfrm>
            <a:off x="758666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58" name="Line 34"/>
          <p:cNvSpPr>
            <a:spLocks noChangeShapeType="1"/>
          </p:cNvSpPr>
          <p:nvPr/>
        </p:nvSpPr>
        <p:spPr bwMode="auto">
          <a:xfrm>
            <a:off x="38957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59" name="Line 35"/>
          <p:cNvSpPr>
            <a:spLocks noChangeShapeType="1"/>
          </p:cNvSpPr>
          <p:nvPr/>
        </p:nvSpPr>
        <p:spPr bwMode="auto">
          <a:xfrm>
            <a:off x="317658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60" name="Line 36"/>
          <p:cNvSpPr>
            <a:spLocks noChangeShapeType="1"/>
          </p:cNvSpPr>
          <p:nvPr/>
        </p:nvSpPr>
        <p:spPr bwMode="auto">
          <a:xfrm>
            <a:off x="2501900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61" name="Line 37"/>
          <p:cNvSpPr>
            <a:spLocks noChangeShapeType="1"/>
          </p:cNvSpPr>
          <p:nvPr/>
        </p:nvSpPr>
        <p:spPr bwMode="auto">
          <a:xfrm>
            <a:off x="182721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62" name="Line 38"/>
          <p:cNvSpPr>
            <a:spLocks noChangeShapeType="1"/>
          </p:cNvSpPr>
          <p:nvPr/>
        </p:nvSpPr>
        <p:spPr bwMode="auto">
          <a:xfrm>
            <a:off x="12414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69" name="Freeform 45"/>
          <p:cNvSpPr>
            <a:spLocks/>
          </p:cNvSpPr>
          <p:nvPr/>
        </p:nvSpPr>
        <p:spPr bwMode="auto">
          <a:xfrm>
            <a:off x="4751388" y="728663"/>
            <a:ext cx="3600450" cy="388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6" y="1701"/>
              </a:cxn>
              <a:cxn ang="0">
                <a:pos x="1134" y="2325"/>
              </a:cxn>
              <a:cxn ang="0">
                <a:pos x="2268" y="2438"/>
              </a:cxn>
            </a:cxnLst>
            <a:rect l="0" t="0" r="r" b="b"/>
            <a:pathLst>
              <a:path w="2268" h="2448">
                <a:moveTo>
                  <a:pt x="0" y="0"/>
                </a:moveTo>
                <a:cubicBezTo>
                  <a:pt x="33" y="657"/>
                  <a:pt x="67" y="1314"/>
                  <a:pt x="256" y="1701"/>
                </a:cubicBezTo>
                <a:cubicBezTo>
                  <a:pt x="445" y="2088"/>
                  <a:pt x="799" y="2202"/>
                  <a:pt x="1134" y="2325"/>
                </a:cubicBezTo>
                <a:cubicBezTo>
                  <a:pt x="1469" y="2448"/>
                  <a:pt x="2079" y="2419"/>
                  <a:pt x="2268" y="2438"/>
                </a:cubicBezTo>
              </a:path>
            </a:pathLst>
          </a:custGeom>
          <a:noFill/>
          <a:ln w="76200" cap="flat" cmpd="sng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70" name="Text Box 46"/>
          <p:cNvSpPr txBox="1">
            <a:spLocks noChangeArrowheads="1"/>
          </p:cNvSpPr>
          <p:nvPr/>
        </p:nvSpPr>
        <p:spPr bwMode="auto">
          <a:xfrm>
            <a:off x="296863" y="3429000"/>
            <a:ext cx="8235950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     </a:t>
            </a:r>
            <a:r>
              <a:rPr lang="ru-RU" sz="4000" b="1"/>
              <a:t>           </a:t>
            </a:r>
            <a:r>
              <a:rPr lang="en-US" sz="4400" b="1"/>
              <a:t>0   1</a:t>
            </a:r>
            <a:r>
              <a:rPr lang="ru-RU" sz="4400" b="1"/>
              <a:t>   2   3</a:t>
            </a:r>
          </a:p>
        </p:txBody>
      </p:sp>
      <p:graphicFrame>
        <p:nvGraphicFramePr>
          <p:cNvPr id="52271" name="Rectangle 4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Формула" r:id="rId4" imgW="0" imgH="0" progId="Equation.3">
                  <p:embed/>
                </p:oleObj>
              </mc:Choice>
              <mc:Fallback>
                <p:oleObj name="Формула" r:id="rId4" imgW="0" imgH="0" progId="Equation.3">
                  <p:embed/>
                  <p:pic>
                    <p:nvPicPr>
                      <p:cNvPr id="0" name="Rectangle 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72" name="Object 48"/>
          <p:cNvGraphicFramePr>
            <a:graphicFrameLocks noChangeAspect="1"/>
          </p:cNvGraphicFramePr>
          <p:nvPr/>
        </p:nvGraphicFramePr>
        <p:xfrm>
          <a:off x="3517900" y="7938"/>
          <a:ext cx="5626100" cy="196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Формула" r:id="rId5" imgW="927000" imgH="342720" progId="Equation.3">
                  <p:embed/>
                </p:oleObj>
              </mc:Choice>
              <mc:Fallback>
                <p:oleObj name="Формула" r:id="rId5" imgW="927000" imgH="342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7938"/>
                        <a:ext cx="5626100" cy="196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73" name="Object 49"/>
          <p:cNvGraphicFramePr>
            <a:graphicFrameLocks noChangeAspect="1"/>
          </p:cNvGraphicFramePr>
          <p:nvPr/>
        </p:nvGraphicFramePr>
        <p:xfrm>
          <a:off x="3446463" y="7938"/>
          <a:ext cx="5849937" cy="208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Формула" r:id="rId7" imgW="1041120" imgH="342720" progId="Equation.3">
                  <p:embed/>
                </p:oleObj>
              </mc:Choice>
              <mc:Fallback>
                <p:oleObj name="Формула" r:id="rId7" imgW="104112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3" y="7938"/>
                        <a:ext cx="5849937" cy="208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74" name="Freeform 50"/>
          <p:cNvSpPr>
            <a:spLocks/>
          </p:cNvSpPr>
          <p:nvPr/>
        </p:nvSpPr>
        <p:spPr bwMode="auto">
          <a:xfrm>
            <a:off x="2681288" y="1673225"/>
            <a:ext cx="4995862" cy="4141788"/>
          </a:xfrm>
          <a:custGeom>
            <a:avLst/>
            <a:gdLst/>
            <a:ahLst/>
            <a:cxnLst>
              <a:cxn ang="0">
                <a:pos x="0" y="2609"/>
              </a:cxn>
              <a:cxn ang="0">
                <a:pos x="312" y="1078"/>
              </a:cxn>
              <a:cxn ang="0">
                <a:pos x="1446" y="369"/>
              </a:cxn>
              <a:cxn ang="0">
                <a:pos x="3147" y="0"/>
              </a:cxn>
            </a:cxnLst>
            <a:rect l="0" t="0" r="r" b="b"/>
            <a:pathLst>
              <a:path w="3147" h="2609">
                <a:moveTo>
                  <a:pt x="0" y="2609"/>
                </a:moveTo>
                <a:cubicBezTo>
                  <a:pt x="35" y="2030"/>
                  <a:pt x="71" y="1451"/>
                  <a:pt x="312" y="1078"/>
                </a:cubicBezTo>
                <a:cubicBezTo>
                  <a:pt x="553" y="705"/>
                  <a:pt x="974" y="549"/>
                  <a:pt x="1446" y="369"/>
                </a:cubicBezTo>
                <a:cubicBezTo>
                  <a:pt x="1918" y="189"/>
                  <a:pt x="2864" y="61"/>
                  <a:pt x="3147" y="0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84" name="Line 60"/>
          <p:cNvSpPr>
            <a:spLocks noChangeShapeType="1"/>
          </p:cNvSpPr>
          <p:nvPr/>
        </p:nvSpPr>
        <p:spPr bwMode="auto">
          <a:xfrm flipV="1">
            <a:off x="4572000" y="503238"/>
            <a:ext cx="0" cy="5986462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85" name="Text Box 61"/>
          <p:cNvSpPr txBox="1">
            <a:spLocks noChangeArrowheads="1"/>
          </p:cNvSpPr>
          <p:nvPr/>
        </p:nvSpPr>
        <p:spPr bwMode="auto">
          <a:xfrm>
            <a:off x="2547938" y="3249613"/>
            <a:ext cx="1393825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52287" name="Text Box 63"/>
          <p:cNvSpPr txBox="1">
            <a:spLocks noChangeArrowheads="1"/>
          </p:cNvSpPr>
          <p:nvPr/>
        </p:nvSpPr>
        <p:spPr bwMode="auto">
          <a:xfrm>
            <a:off x="1692275" y="3563938"/>
            <a:ext cx="814388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b="1"/>
              <a:t>-3</a:t>
            </a:r>
          </a:p>
        </p:txBody>
      </p:sp>
      <p:sp>
        <p:nvSpPr>
          <p:cNvPr id="52290" name="Oval 66"/>
          <p:cNvSpPr>
            <a:spLocks noChangeArrowheads="1"/>
          </p:cNvSpPr>
          <p:nvPr/>
        </p:nvSpPr>
        <p:spPr bwMode="auto">
          <a:xfrm>
            <a:off x="4459288" y="2686050"/>
            <a:ext cx="223837" cy="223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95" name="Freeform 71"/>
          <p:cNvSpPr>
            <a:spLocks/>
          </p:cNvSpPr>
          <p:nvPr/>
        </p:nvSpPr>
        <p:spPr bwMode="auto">
          <a:xfrm>
            <a:off x="2727325" y="593725"/>
            <a:ext cx="450850" cy="2835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5" y="964"/>
              </a:cxn>
              <a:cxn ang="0">
                <a:pos x="170" y="1503"/>
              </a:cxn>
              <a:cxn ang="0">
                <a:pos x="284" y="1786"/>
              </a:cxn>
            </a:cxnLst>
            <a:rect l="0" t="0" r="r" b="b"/>
            <a:pathLst>
              <a:path w="284" h="1786">
                <a:moveTo>
                  <a:pt x="0" y="0"/>
                </a:moveTo>
                <a:cubicBezTo>
                  <a:pt x="28" y="357"/>
                  <a:pt x="57" y="714"/>
                  <a:pt x="85" y="964"/>
                </a:cubicBezTo>
                <a:cubicBezTo>
                  <a:pt x="113" y="1214"/>
                  <a:pt x="137" y="1366"/>
                  <a:pt x="170" y="1503"/>
                </a:cubicBezTo>
                <a:cubicBezTo>
                  <a:pt x="203" y="1640"/>
                  <a:pt x="265" y="1734"/>
                  <a:pt x="284" y="1786"/>
                </a:cubicBezTo>
              </a:path>
            </a:pathLst>
          </a:custGeom>
          <a:noFill/>
          <a:ln w="762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97" name="Freeform 73"/>
          <p:cNvSpPr>
            <a:spLocks/>
          </p:cNvSpPr>
          <p:nvPr/>
        </p:nvSpPr>
        <p:spPr bwMode="auto">
          <a:xfrm>
            <a:off x="3176588" y="3406775"/>
            <a:ext cx="3465512" cy="1203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1" y="190"/>
              </a:cxn>
              <a:cxn ang="0">
                <a:pos x="423" y="452"/>
              </a:cxn>
              <a:cxn ang="0">
                <a:pos x="719" y="582"/>
              </a:cxn>
              <a:cxn ang="0">
                <a:pos x="1039" y="678"/>
              </a:cxn>
              <a:cxn ang="0">
                <a:pos x="1487" y="734"/>
              </a:cxn>
              <a:cxn ang="0">
                <a:pos x="2183" y="758"/>
              </a:cxn>
            </a:cxnLst>
            <a:rect l="0" t="0" r="r" b="b"/>
            <a:pathLst>
              <a:path w="2183" h="758">
                <a:moveTo>
                  <a:pt x="0" y="0"/>
                </a:moveTo>
                <a:cubicBezTo>
                  <a:pt x="19" y="32"/>
                  <a:pt x="41" y="115"/>
                  <a:pt x="111" y="190"/>
                </a:cubicBezTo>
                <a:cubicBezTo>
                  <a:pt x="181" y="265"/>
                  <a:pt x="322" y="387"/>
                  <a:pt x="423" y="452"/>
                </a:cubicBezTo>
                <a:cubicBezTo>
                  <a:pt x="524" y="517"/>
                  <a:pt x="616" y="544"/>
                  <a:pt x="719" y="582"/>
                </a:cubicBezTo>
                <a:cubicBezTo>
                  <a:pt x="822" y="620"/>
                  <a:pt x="911" y="653"/>
                  <a:pt x="1039" y="678"/>
                </a:cubicBezTo>
                <a:cubicBezTo>
                  <a:pt x="1167" y="703"/>
                  <a:pt x="1296" y="721"/>
                  <a:pt x="1487" y="734"/>
                </a:cubicBezTo>
                <a:cubicBezTo>
                  <a:pt x="1678" y="747"/>
                  <a:pt x="2038" y="753"/>
                  <a:pt x="2183" y="758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2411413" y="3338513"/>
            <a:ext cx="6007100" cy="179387"/>
            <a:chOff x="1718" y="3237"/>
            <a:chExt cx="3784" cy="113"/>
          </a:xfrm>
        </p:grpSpPr>
        <p:sp>
          <p:nvSpPr>
            <p:cNvPr id="52283" name="Line 59"/>
            <p:cNvSpPr>
              <a:spLocks noChangeShapeType="1"/>
            </p:cNvSpPr>
            <p:nvPr/>
          </p:nvSpPr>
          <p:spPr bwMode="auto">
            <a:xfrm>
              <a:off x="1788" y="3294"/>
              <a:ext cx="3714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98" name="Oval 74"/>
            <p:cNvSpPr>
              <a:spLocks noChangeArrowheads="1"/>
            </p:cNvSpPr>
            <p:nvPr/>
          </p:nvSpPr>
          <p:spPr bwMode="auto">
            <a:xfrm>
              <a:off x="1718" y="3237"/>
              <a:ext cx="114" cy="11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2366963" y="3338513"/>
            <a:ext cx="914400" cy="187325"/>
            <a:chOff x="588" y="1635"/>
            <a:chExt cx="563" cy="113"/>
          </a:xfrm>
        </p:grpSpPr>
        <p:sp>
          <p:nvSpPr>
            <p:cNvPr id="52275" name="Line 51"/>
            <p:cNvSpPr>
              <a:spLocks noChangeShapeType="1"/>
            </p:cNvSpPr>
            <p:nvPr/>
          </p:nvSpPr>
          <p:spPr bwMode="auto">
            <a:xfrm>
              <a:off x="653" y="1692"/>
              <a:ext cx="454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300" name="Oval 76"/>
            <p:cNvSpPr>
              <a:spLocks noChangeArrowheads="1"/>
            </p:cNvSpPr>
            <p:nvPr/>
          </p:nvSpPr>
          <p:spPr bwMode="auto">
            <a:xfrm>
              <a:off x="1022" y="1635"/>
              <a:ext cx="129" cy="11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301" name="Oval 77"/>
            <p:cNvSpPr>
              <a:spLocks noChangeArrowheads="1"/>
            </p:cNvSpPr>
            <p:nvPr/>
          </p:nvSpPr>
          <p:spPr bwMode="auto">
            <a:xfrm>
              <a:off x="588" y="1635"/>
              <a:ext cx="129" cy="11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3041650" y="3294063"/>
            <a:ext cx="4937125" cy="269875"/>
            <a:chOff x="2002" y="3355"/>
            <a:chExt cx="3110" cy="170"/>
          </a:xfrm>
        </p:grpSpPr>
        <p:sp>
          <p:nvSpPr>
            <p:cNvPr id="52276" name="Line 52"/>
            <p:cNvSpPr>
              <a:spLocks noChangeShapeType="1"/>
            </p:cNvSpPr>
            <p:nvPr/>
          </p:nvSpPr>
          <p:spPr bwMode="auto">
            <a:xfrm>
              <a:off x="2171" y="3440"/>
              <a:ext cx="2941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303" name="Oval 79"/>
            <p:cNvSpPr>
              <a:spLocks noChangeArrowheads="1"/>
            </p:cNvSpPr>
            <p:nvPr/>
          </p:nvSpPr>
          <p:spPr bwMode="auto">
            <a:xfrm>
              <a:off x="2002" y="3355"/>
              <a:ext cx="178" cy="170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1829 L 0.06406 0.09213 " pathEditMode="relative" ptsTypes="AA">
                                      <p:cBhvr>
                                        <p:cTn id="23" dur="2000" fill="hold"/>
                                        <p:tgtEl>
                                          <p:spTgt spid="52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5.38818E-6 L -0.21666 5.38818E-6 " pathEditMode="relative" ptsTypes="AA">
                                      <p:cBhvr>
                                        <p:cTn id="32" dur="3000" fill="hold"/>
                                        <p:tgtEl>
                                          <p:spTgt spid="52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 L -0.22639 0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2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2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2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2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5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52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52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52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52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44444E-6 L -0.00035 0.70348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52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2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2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5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52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94" grpId="0" animBg="1"/>
      <p:bldP spid="52294" grpId="1" animBg="1"/>
      <p:bldP spid="52296" grpId="0" animBg="1"/>
      <p:bldP spid="52296" grpId="1" animBg="1"/>
      <p:bldP spid="52232" grpId="0" animBg="1"/>
      <p:bldP spid="52269" grpId="0" animBg="1"/>
      <p:bldP spid="52269" grpId="1" animBg="1"/>
      <p:bldP spid="52269" grpId="2" animBg="1"/>
      <p:bldP spid="52274" grpId="0" animBg="1"/>
      <p:bldP spid="52284" grpId="0" animBg="1"/>
      <p:bldP spid="52284" grpId="1" animBg="1"/>
      <p:bldP spid="52285" grpId="0"/>
      <p:bldP spid="52290" grpId="0" animBg="1"/>
      <p:bldP spid="52290" grpId="1" animBg="1"/>
      <p:bldP spid="52290" grpId="2" animBg="1"/>
      <p:bldP spid="52295" grpId="0" animBg="1"/>
      <p:bldP spid="52295" grpId="1" animBg="1"/>
      <p:bldP spid="52297" grpId="0" animBg="1"/>
      <p:bldP spid="5229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285728"/>
          <a:ext cx="8429684" cy="577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60722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 Функция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 Преобразование графика функции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у = 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f(x)+a</a:t>
                      </a:r>
                      <a:endParaRPr lang="ru-RU" sz="18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Параллельный перенос вдоль оси OY на A единиц вверх, если А&gt;0, и на |A| единиц вниз, если А&lt;0.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у = 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f(</a:t>
                      </a:r>
                      <a:r>
                        <a:rPr lang="en-US" sz="1800" b="1" dirty="0" err="1" smtClean="0">
                          <a:solidFill>
                            <a:srgbClr val="C00000"/>
                          </a:solidFill>
                        </a:rPr>
                        <a:t>x+b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ru-RU" sz="18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Параллельный перенос вдоль оси OX на 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единиц вправо, если 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&gt; 0, на |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единиц влево, если 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&lt; 0.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у = </a:t>
                      </a:r>
                      <a:r>
                        <a:rPr lang="en-US" sz="1800" b="1" dirty="0" err="1" smtClean="0">
                          <a:solidFill>
                            <a:srgbClr val="C00000"/>
                          </a:solidFill>
                        </a:rPr>
                        <a:t>kf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(x)</a:t>
                      </a:r>
                      <a:endParaRPr lang="ru-RU" sz="18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Растяжение вдоль оси OY относительно оси OX в 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раз, если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&gt; 1, и сжатие в 1/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раз, если 0 &lt;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&lt; 1.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у = 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f(</a:t>
                      </a:r>
                      <a:r>
                        <a:rPr lang="en-US" sz="1800" b="1" dirty="0" err="1" smtClean="0">
                          <a:solidFill>
                            <a:srgbClr val="C00000"/>
                          </a:solidFill>
                        </a:rPr>
                        <a:t>mx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ru-RU" sz="18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Сжатие вдоль оси OX относительно оси OY в 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раз, если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&gt; 1, и растяжение в 1/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раз, если 0 &lt;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&lt; 1.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у = 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-f(x)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Симметричное отражение относительно оси OX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у = 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f(-x)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Симметричное отражение относительно оси OY.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у = 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|f(x)|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Часть графика, расположенная ниже оси OX, симметрично отражается относительно этой оси, остальная его часть остается без изменения.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у = 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f(|x|)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Часть графика, расположенная в области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0, остается без изменения, а его часть для области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0 заменяется симметричным отображением относительно оси OY части графика для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7143768" y="5000636"/>
          <a:ext cx="178595" cy="214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2" name="Формула" r:id="rId3" imgW="126720" imgH="152280" progId="Equation.3">
                  <p:embed/>
                </p:oleObj>
              </mc:Choice>
              <mc:Fallback>
                <p:oleObj name="Формула" r:id="rId3" imgW="126720" imgH="1522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68" y="5000636"/>
                        <a:ext cx="178595" cy="2143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000892" y="5214950"/>
          <a:ext cx="127000" cy="214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3" name="Формула" r:id="rId5" imgW="126720" imgH="152280" progId="Equation.3">
                  <p:embed/>
                </p:oleObj>
              </mc:Choice>
              <mc:Fallback>
                <p:oleObj name="Формула" r:id="rId5" imgW="126720" imgH="152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92" y="5214950"/>
                        <a:ext cx="127000" cy="2143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4857752" y="5786454"/>
          <a:ext cx="179388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4" name="Формула" r:id="rId7" imgW="126720" imgH="152280" progId="Equation.3">
                  <p:embed/>
                </p:oleObj>
              </mc:Choice>
              <mc:Fallback>
                <p:oleObj name="Формула" r:id="rId7" imgW="126720" imgH="1522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5786454"/>
                        <a:ext cx="179388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296863" y="3429000"/>
            <a:ext cx="78311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V="1">
            <a:off x="4572000" y="368300"/>
            <a:ext cx="0" cy="5895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7845425" y="3429000"/>
            <a:ext cx="565150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x</a:t>
            </a:r>
            <a:endParaRPr lang="ru-RU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4438650" y="4014788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4438650" y="4598988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4438650" y="5229225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4438650" y="581501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4438650" y="279876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4438650" y="221456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4438650" y="1628775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>
            <a:off x="5157788" y="3249613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>
            <a:off x="515778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578643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63722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700246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>
            <a:off x="758666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>
            <a:off x="38957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>
            <a:off x="317658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>
            <a:off x="2501900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>
            <a:off x="182721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>
            <a:off x="12414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6" name="Freeform 28"/>
          <p:cNvSpPr>
            <a:spLocks/>
          </p:cNvSpPr>
          <p:nvPr/>
        </p:nvSpPr>
        <p:spPr bwMode="auto">
          <a:xfrm>
            <a:off x="4751388" y="503238"/>
            <a:ext cx="4552950" cy="4205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6" y="1843"/>
              </a:cxn>
              <a:cxn ang="0">
                <a:pos x="1303" y="2427"/>
              </a:cxn>
              <a:cxn ang="0">
                <a:pos x="2655" y="2619"/>
              </a:cxn>
              <a:cxn ang="0">
                <a:pos x="2580" y="2608"/>
              </a:cxn>
            </a:cxnLst>
            <a:rect l="0" t="0" r="r" b="b"/>
            <a:pathLst>
              <a:path w="2868" h="2649">
                <a:moveTo>
                  <a:pt x="0" y="0"/>
                </a:moveTo>
                <a:cubicBezTo>
                  <a:pt x="10" y="716"/>
                  <a:pt x="39" y="1438"/>
                  <a:pt x="256" y="1843"/>
                </a:cubicBezTo>
                <a:cubicBezTo>
                  <a:pt x="473" y="2248"/>
                  <a:pt x="903" y="2298"/>
                  <a:pt x="1303" y="2427"/>
                </a:cubicBezTo>
                <a:cubicBezTo>
                  <a:pt x="1703" y="2556"/>
                  <a:pt x="2442" y="2589"/>
                  <a:pt x="2655" y="2619"/>
                </a:cubicBezTo>
                <a:cubicBezTo>
                  <a:pt x="2868" y="2649"/>
                  <a:pt x="2596" y="2610"/>
                  <a:pt x="2580" y="2608"/>
                </a:cubicBezTo>
              </a:path>
            </a:pathLst>
          </a:custGeom>
          <a:noFill/>
          <a:ln w="76200" cap="flat" cmpd="sng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7" name="Freeform 29"/>
          <p:cNvSpPr>
            <a:spLocks/>
          </p:cNvSpPr>
          <p:nvPr/>
        </p:nvSpPr>
        <p:spPr bwMode="auto">
          <a:xfrm>
            <a:off x="4706938" y="1628775"/>
            <a:ext cx="4768850" cy="4275138"/>
          </a:xfrm>
          <a:custGeom>
            <a:avLst/>
            <a:gdLst/>
            <a:ahLst/>
            <a:cxnLst>
              <a:cxn ang="0">
                <a:pos x="27" y="2693"/>
              </a:cxn>
              <a:cxn ang="0">
                <a:pos x="283" y="1106"/>
              </a:cxn>
              <a:cxn ang="0">
                <a:pos x="1728" y="340"/>
              </a:cxn>
              <a:cxn ang="0">
                <a:pos x="3004" y="0"/>
              </a:cxn>
            </a:cxnLst>
            <a:rect l="0" t="0" r="r" b="b"/>
            <a:pathLst>
              <a:path w="3004" h="2693">
                <a:moveTo>
                  <a:pt x="27" y="2693"/>
                </a:moveTo>
                <a:cubicBezTo>
                  <a:pt x="13" y="2095"/>
                  <a:pt x="0" y="1498"/>
                  <a:pt x="283" y="1106"/>
                </a:cubicBezTo>
                <a:cubicBezTo>
                  <a:pt x="566" y="714"/>
                  <a:pt x="1275" y="524"/>
                  <a:pt x="1728" y="340"/>
                </a:cubicBezTo>
                <a:cubicBezTo>
                  <a:pt x="2181" y="156"/>
                  <a:pt x="2791" y="57"/>
                  <a:pt x="3004" y="0"/>
                </a:cubicBezTo>
              </a:path>
            </a:pathLst>
          </a:custGeom>
          <a:noFill/>
          <a:ln w="76200" cap="flat" cmpd="sng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8" name="Line 30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9" name="Text Box 31"/>
          <p:cNvSpPr txBox="1">
            <a:spLocks noChangeArrowheads="1"/>
          </p:cNvSpPr>
          <p:nvPr/>
        </p:nvSpPr>
        <p:spPr bwMode="auto">
          <a:xfrm>
            <a:off x="2655888" y="3429000"/>
            <a:ext cx="3232150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/>
              <a:t>         0     1</a:t>
            </a:r>
            <a:r>
              <a:rPr lang="en-US" sz="2800" b="1"/>
              <a:t>      </a:t>
            </a:r>
            <a:endParaRPr lang="ru-RU" sz="2800" b="1"/>
          </a:p>
        </p:txBody>
      </p:sp>
      <p:graphicFrame>
        <p:nvGraphicFramePr>
          <p:cNvPr id="53280" name="Object 32"/>
          <p:cNvGraphicFramePr>
            <a:graphicFrameLocks noChangeAspect="1"/>
          </p:cNvGraphicFramePr>
          <p:nvPr/>
        </p:nvGraphicFramePr>
        <p:xfrm>
          <a:off x="2951163" y="61913"/>
          <a:ext cx="6192837" cy="125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Формула" r:id="rId3" imgW="1193760" imgH="215640" progId="Equation.3">
                  <p:embed/>
                </p:oleObj>
              </mc:Choice>
              <mc:Fallback>
                <p:oleObj name="Формула" r:id="rId3" imgW="119376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3" y="61913"/>
                        <a:ext cx="6192837" cy="1252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82" name="Line 34"/>
          <p:cNvSpPr>
            <a:spLocks noChangeShapeType="1"/>
          </p:cNvSpPr>
          <p:nvPr/>
        </p:nvSpPr>
        <p:spPr bwMode="auto">
          <a:xfrm flipV="1">
            <a:off x="4572000" y="728663"/>
            <a:ext cx="0" cy="55356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89" name="Text Box 41"/>
          <p:cNvSpPr txBox="1">
            <a:spLocks noChangeArrowheads="1"/>
          </p:cNvSpPr>
          <p:nvPr/>
        </p:nvSpPr>
        <p:spPr bwMode="auto">
          <a:xfrm>
            <a:off x="1084263" y="3409950"/>
            <a:ext cx="946150" cy="11890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0000"/>
                </a:solidFill>
              </a:rPr>
              <a:t>-4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714500" y="3297238"/>
            <a:ext cx="6130925" cy="223837"/>
            <a:chOff x="1080" y="2077"/>
            <a:chExt cx="3862" cy="141"/>
          </a:xfrm>
        </p:grpSpPr>
        <p:sp>
          <p:nvSpPr>
            <p:cNvPr id="53281" name="Line 33"/>
            <p:cNvSpPr>
              <a:spLocks noChangeShapeType="1"/>
            </p:cNvSpPr>
            <p:nvPr/>
          </p:nvSpPr>
          <p:spPr bwMode="auto">
            <a:xfrm>
              <a:off x="1151" y="2160"/>
              <a:ext cx="3791" cy="0"/>
            </a:xfrm>
            <a:prstGeom prst="line">
              <a:avLst/>
            </a:prstGeom>
            <a:noFill/>
            <a:ln w="76200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93" name="Oval 45"/>
            <p:cNvSpPr>
              <a:spLocks noChangeArrowheads="1"/>
            </p:cNvSpPr>
            <p:nvPr/>
          </p:nvSpPr>
          <p:spPr bwMode="auto">
            <a:xfrm>
              <a:off x="1080" y="2077"/>
              <a:ext cx="141" cy="141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3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3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12862E-7 L -0.28542 -0.003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3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-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18308E-6 L -0.30017 4.18308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542 -0.00324 L -0.28542 -0.1870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3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3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3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3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 animBg="1"/>
      <p:bldP spid="53276" grpId="0" animBg="1"/>
      <p:bldP spid="53276" grpId="1" animBg="1"/>
      <p:bldP spid="53276" grpId="2" animBg="1"/>
      <p:bldP spid="53277" grpId="0" animBg="1"/>
      <p:bldP spid="53277" grpId="1" animBg="1"/>
      <p:bldP spid="53277" grpId="2" animBg="1"/>
      <p:bldP spid="5328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09" name="Text Box 29"/>
          <p:cNvSpPr txBox="1">
            <a:spLocks noChangeArrowheads="1"/>
          </p:cNvSpPr>
          <p:nvPr/>
        </p:nvSpPr>
        <p:spPr bwMode="auto">
          <a:xfrm>
            <a:off x="-1281113" y="3429000"/>
            <a:ext cx="8913813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b="1"/>
              <a:t>    </a:t>
            </a:r>
            <a:r>
              <a:rPr lang="en-US" sz="4400" b="1"/>
              <a:t>-4</a:t>
            </a:r>
            <a:r>
              <a:rPr lang="ru-RU" sz="4400" b="1"/>
              <a:t> </a:t>
            </a:r>
            <a:r>
              <a:rPr lang="en-US" sz="4400" b="1"/>
              <a:t>-3 </a:t>
            </a:r>
            <a:r>
              <a:rPr lang="ru-RU" sz="4400" b="1"/>
              <a:t>-2</a:t>
            </a:r>
            <a:r>
              <a:rPr lang="en-US" sz="4400" b="1"/>
              <a:t>      </a:t>
            </a:r>
            <a:r>
              <a:rPr lang="ru-RU" sz="4400" b="1"/>
              <a:t> </a:t>
            </a:r>
            <a:r>
              <a:rPr lang="en-US" sz="4400" b="1"/>
              <a:t>0  </a:t>
            </a:r>
            <a:r>
              <a:rPr lang="ru-RU" sz="4400" b="1"/>
              <a:t> </a:t>
            </a:r>
            <a:r>
              <a:rPr lang="en-US" sz="4400" b="1"/>
              <a:t> 1</a:t>
            </a:r>
            <a:endParaRPr lang="ru-RU" sz="4400" b="1"/>
          </a:p>
        </p:txBody>
      </p:sp>
      <p:sp>
        <p:nvSpPr>
          <p:cNvPr id="148482" name="Line 2"/>
          <p:cNvSpPr>
            <a:spLocks noChangeShapeType="1"/>
          </p:cNvSpPr>
          <p:nvPr/>
        </p:nvSpPr>
        <p:spPr bwMode="auto">
          <a:xfrm>
            <a:off x="522288" y="3429000"/>
            <a:ext cx="8326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83" name="Line 3"/>
          <p:cNvSpPr>
            <a:spLocks noChangeShapeType="1"/>
          </p:cNvSpPr>
          <p:nvPr/>
        </p:nvSpPr>
        <p:spPr bwMode="auto">
          <a:xfrm flipV="1">
            <a:off x="4572000" y="368300"/>
            <a:ext cx="0" cy="5895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8353425" y="3384550"/>
            <a:ext cx="565150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x</a:t>
            </a:r>
            <a:endParaRPr lang="ru-RU"/>
          </a:p>
        </p:txBody>
      </p:sp>
      <p:sp>
        <p:nvSpPr>
          <p:cNvPr id="148485" name="Line 5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4438650" y="4014788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88" name="Line 8"/>
          <p:cNvSpPr>
            <a:spLocks noChangeShapeType="1"/>
          </p:cNvSpPr>
          <p:nvPr/>
        </p:nvSpPr>
        <p:spPr bwMode="auto">
          <a:xfrm>
            <a:off x="4438650" y="4598988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89" name="Line 9"/>
          <p:cNvSpPr>
            <a:spLocks noChangeShapeType="1"/>
          </p:cNvSpPr>
          <p:nvPr/>
        </p:nvSpPr>
        <p:spPr bwMode="auto">
          <a:xfrm>
            <a:off x="4438650" y="5229225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90" name="Line 10"/>
          <p:cNvSpPr>
            <a:spLocks noChangeShapeType="1"/>
          </p:cNvSpPr>
          <p:nvPr/>
        </p:nvSpPr>
        <p:spPr bwMode="auto">
          <a:xfrm>
            <a:off x="4438650" y="581501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91" name="Line 11"/>
          <p:cNvSpPr>
            <a:spLocks noChangeShapeType="1"/>
          </p:cNvSpPr>
          <p:nvPr/>
        </p:nvSpPr>
        <p:spPr bwMode="auto">
          <a:xfrm>
            <a:off x="4438650" y="279876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92" name="Line 12"/>
          <p:cNvSpPr>
            <a:spLocks noChangeShapeType="1"/>
          </p:cNvSpPr>
          <p:nvPr/>
        </p:nvSpPr>
        <p:spPr bwMode="auto">
          <a:xfrm>
            <a:off x="4438650" y="221456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93" name="Line 13"/>
          <p:cNvSpPr>
            <a:spLocks noChangeShapeType="1"/>
          </p:cNvSpPr>
          <p:nvPr/>
        </p:nvSpPr>
        <p:spPr bwMode="auto">
          <a:xfrm>
            <a:off x="4438650" y="1628775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>
            <a:off x="5157788" y="3249613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95" name="Line 15"/>
          <p:cNvSpPr>
            <a:spLocks noChangeShapeType="1"/>
          </p:cNvSpPr>
          <p:nvPr/>
        </p:nvSpPr>
        <p:spPr bwMode="auto">
          <a:xfrm>
            <a:off x="515778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96" name="Line 16"/>
          <p:cNvSpPr>
            <a:spLocks noChangeShapeType="1"/>
          </p:cNvSpPr>
          <p:nvPr/>
        </p:nvSpPr>
        <p:spPr bwMode="auto">
          <a:xfrm>
            <a:off x="578643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>
            <a:off x="63722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98" name="Line 18"/>
          <p:cNvSpPr>
            <a:spLocks noChangeShapeType="1"/>
          </p:cNvSpPr>
          <p:nvPr/>
        </p:nvSpPr>
        <p:spPr bwMode="auto">
          <a:xfrm>
            <a:off x="700246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99" name="Line 19"/>
          <p:cNvSpPr>
            <a:spLocks noChangeShapeType="1"/>
          </p:cNvSpPr>
          <p:nvPr/>
        </p:nvSpPr>
        <p:spPr bwMode="auto">
          <a:xfrm>
            <a:off x="758666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00" name="Line 20"/>
          <p:cNvSpPr>
            <a:spLocks noChangeShapeType="1"/>
          </p:cNvSpPr>
          <p:nvPr/>
        </p:nvSpPr>
        <p:spPr bwMode="auto">
          <a:xfrm>
            <a:off x="38957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01" name="Line 21"/>
          <p:cNvSpPr>
            <a:spLocks noChangeShapeType="1"/>
          </p:cNvSpPr>
          <p:nvPr/>
        </p:nvSpPr>
        <p:spPr bwMode="auto">
          <a:xfrm>
            <a:off x="317658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02" name="Line 22"/>
          <p:cNvSpPr>
            <a:spLocks noChangeShapeType="1"/>
          </p:cNvSpPr>
          <p:nvPr/>
        </p:nvSpPr>
        <p:spPr bwMode="auto">
          <a:xfrm>
            <a:off x="2501900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03" name="Line 23"/>
          <p:cNvSpPr>
            <a:spLocks noChangeShapeType="1"/>
          </p:cNvSpPr>
          <p:nvPr/>
        </p:nvSpPr>
        <p:spPr bwMode="auto">
          <a:xfrm>
            <a:off x="182721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04" name="Line 24"/>
          <p:cNvSpPr>
            <a:spLocks noChangeShapeType="1"/>
          </p:cNvSpPr>
          <p:nvPr/>
        </p:nvSpPr>
        <p:spPr bwMode="auto">
          <a:xfrm>
            <a:off x="12414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05" name="Freeform 25"/>
          <p:cNvSpPr>
            <a:spLocks/>
          </p:cNvSpPr>
          <p:nvPr/>
        </p:nvSpPr>
        <p:spPr bwMode="auto">
          <a:xfrm>
            <a:off x="4625975" y="1223963"/>
            <a:ext cx="6561138" cy="4635500"/>
          </a:xfrm>
          <a:custGeom>
            <a:avLst/>
            <a:gdLst/>
            <a:ahLst/>
            <a:cxnLst>
              <a:cxn ang="0">
                <a:pos x="23" y="2920"/>
              </a:cxn>
              <a:cxn ang="0">
                <a:pos x="335" y="1361"/>
              </a:cxn>
              <a:cxn ang="0">
                <a:pos x="2036" y="397"/>
              </a:cxn>
              <a:cxn ang="0">
                <a:pos x="4133" y="0"/>
              </a:cxn>
            </a:cxnLst>
            <a:rect l="0" t="0" r="r" b="b"/>
            <a:pathLst>
              <a:path w="4133" h="2920">
                <a:moveTo>
                  <a:pt x="23" y="2920"/>
                </a:moveTo>
                <a:cubicBezTo>
                  <a:pt x="11" y="2350"/>
                  <a:pt x="0" y="1781"/>
                  <a:pt x="335" y="1361"/>
                </a:cubicBezTo>
                <a:cubicBezTo>
                  <a:pt x="670" y="941"/>
                  <a:pt x="1403" y="624"/>
                  <a:pt x="2036" y="397"/>
                </a:cubicBezTo>
                <a:cubicBezTo>
                  <a:pt x="2669" y="170"/>
                  <a:pt x="3779" y="66"/>
                  <a:pt x="4133" y="0"/>
                </a:cubicBezTo>
              </a:path>
            </a:pathLst>
          </a:custGeom>
          <a:noFill/>
          <a:ln w="76200" cap="flat" cmpd="sng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06" name="Freeform 26"/>
          <p:cNvSpPr>
            <a:spLocks/>
          </p:cNvSpPr>
          <p:nvPr/>
        </p:nvSpPr>
        <p:spPr bwMode="auto">
          <a:xfrm>
            <a:off x="4706938" y="368300"/>
            <a:ext cx="5265737" cy="42306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4" y="1928"/>
              </a:cxn>
              <a:cxn ang="0">
                <a:pos x="1531" y="2495"/>
              </a:cxn>
              <a:cxn ang="0">
                <a:pos x="3317" y="2665"/>
              </a:cxn>
            </a:cxnLst>
            <a:rect l="0" t="0" r="r" b="b"/>
            <a:pathLst>
              <a:path w="3317" h="2665">
                <a:moveTo>
                  <a:pt x="0" y="0"/>
                </a:moveTo>
                <a:cubicBezTo>
                  <a:pt x="14" y="756"/>
                  <a:pt x="29" y="1512"/>
                  <a:pt x="284" y="1928"/>
                </a:cubicBezTo>
                <a:cubicBezTo>
                  <a:pt x="539" y="2344"/>
                  <a:pt x="1026" y="2372"/>
                  <a:pt x="1531" y="2495"/>
                </a:cubicBezTo>
                <a:cubicBezTo>
                  <a:pt x="2036" y="2618"/>
                  <a:pt x="3019" y="2637"/>
                  <a:pt x="3317" y="2665"/>
                </a:cubicBezTo>
              </a:path>
            </a:pathLst>
          </a:custGeom>
          <a:noFill/>
          <a:ln w="76200" cap="flat" cmpd="sng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07" name="Freeform 27"/>
          <p:cNvSpPr>
            <a:spLocks/>
          </p:cNvSpPr>
          <p:nvPr/>
        </p:nvSpPr>
        <p:spPr bwMode="auto">
          <a:xfrm>
            <a:off x="3897313" y="1898650"/>
            <a:ext cx="5191125" cy="1506538"/>
          </a:xfrm>
          <a:custGeom>
            <a:avLst/>
            <a:gdLst/>
            <a:ahLst/>
            <a:cxnLst>
              <a:cxn ang="0">
                <a:pos x="10" y="949"/>
              </a:cxn>
              <a:cxn ang="0">
                <a:pos x="435" y="609"/>
              </a:cxn>
              <a:cxn ang="0">
                <a:pos x="2618" y="99"/>
              </a:cxn>
              <a:cxn ang="0">
                <a:pos x="3270" y="13"/>
              </a:cxn>
            </a:cxnLst>
            <a:rect l="0" t="0" r="r" b="b"/>
            <a:pathLst>
              <a:path w="3270" h="949">
                <a:moveTo>
                  <a:pt x="10" y="949"/>
                </a:moveTo>
                <a:cubicBezTo>
                  <a:pt x="5" y="850"/>
                  <a:pt x="0" y="751"/>
                  <a:pt x="435" y="609"/>
                </a:cubicBezTo>
                <a:cubicBezTo>
                  <a:pt x="870" y="467"/>
                  <a:pt x="2146" y="198"/>
                  <a:pt x="2618" y="99"/>
                </a:cubicBezTo>
                <a:cubicBezTo>
                  <a:pt x="3090" y="0"/>
                  <a:pt x="3161" y="27"/>
                  <a:pt x="3270" y="13"/>
                </a:cubicBezTo>
              </a:path>
            </a:pathLst>
          </a:custGeom>
          <a:noFill/>
          <a:ln w="762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08" name="Freeform 28"/>
          <p:cNvSpPr>
            <a:spLocks/>
          </p:cNvSpPr>
          <p:nvPr/>
        </p:nvSpPr>
        <p:spPr bwMode="auto">
          <a:xfrm>
            <a:off x="3492500" y="53975"/>
            <a:ext cx="404813" cy="3330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" y="992"/>
              </a:cxn>
              <a:cxn ang="0">
                <a:pos x="142" y="1871"/>
              </a:cxn>
              <a:cxn ang="0">
                <a:pos x="284" y="2126"/>
              </a:cxn>
            </a:cxnLst>
            <a:rect l="0" t="0" r="r" b="b"/>
            <a:pathLst>
              <a:path w="284" h="2126">
                <a:moveTo>
                  <a:pt x="0" y="0"/>
                </a:moveTo>
                <a:cubicBezTo>
                  <a:pt x="2" y="340"/>
                  <a:pt x="4" y="680"/>
                  <a:pt x="28" y="992"/>
                </a:cubicBezTo>
                <a:cubicBezTo>
                  <a:pt x="52" y="1304"/>
                  <a:pt x="99" y="1682"/>
                  <a:pt x="142" y="1871"/>
                </a:cubicBezTo>
                <a:cubicBezTo>
                  <a:pt x="185" y="2060"/>
                  <a:pt x="260" y="2084"/>
                  <a:pt x="284" y="2126"/>
                </a:cubicBezTo>
              </a:path>
            </a:pathLst>
          </a:custGeom>
          <a:noFill/>
          <a:ln w="762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48510" name="Rectangle 30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8" name="Формула" r:id="rId4" imgW="0" imgH="0" progId="Equation.3">
                  <p:embed/>
                </p:oleObj>
              </mc:Choice>
              <mc:Fallback>
                <p:oleObj name="Формула" r:id="rId4" imgW="0" imgH="0" progId="Equation.3">
                  <p:embed/>
                  <p:pic>
                    <p:nvPicPr>
                      <p:cNvPr id="0" name="Rectangle 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511" name="Rectangle 3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9" name="Формула" r:id="rId5" imgW="0" imgH="0" progId="Equation.3">
                  <p:embed/>
                </p:oleObj>
              </mc:Choice>
              <mc:Fallback>
                <p:oleObj name="Формула" r:id="rId5" imgW="0" imgH="0" progId="Equation.3">
                  <p:embed/>
                  <p:pic>
                    <p:nvPicPr>
                      <p:cNvPr id="0" name="Rectangle 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512" name="Object 32"/>
          <p:cNvGraphicFramePr>
            <a:graphicFrameLocks noChangeAspect="1"/>
          </p:cNvGraphicFramePr>
          <p:nvPr/>
        </p:nvGraphicFramePr>
        <p:xfrm>
          <a:off x="3613150" y="4560888"/>
          <a:ext cx="5305425" cy="229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0" name="Формула" r:id="rId6" imgW="939600" imgH="342720" progId="Equation.3">
                  <p:embed/>
                </p:oleObj>
              </mc:Choice>
              <mc:Fallback>
                <p:oleObj name="Формула" r:id="rId6" imgW="93960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3150" y="4560888"/>
                        <a:ext cx="5305425" cy="229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515" name="Rectangle 3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1" name="Формула" r:id="rId8" imgW="0" imgH="0" progId="Equation.3">
                  <p:embed/>
                </p:oleObj>
              </mc:Choice>
              <mc:Fallback>
                <p:oleObj name="Формула" r:id="rId8" imgW="0" imgH="0" progId="Equation.3">
                  <p:embed/>
                  <p:pic>
                    <p:nvPicPr>
                      <p:cNvPr id="0" name="Rectangle 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516" name="Object 36"/>
          <p:cNvGraphicFramePr>
            <a:graphicFrameLocks noChangeAspect="1"/>
          </p:cNvGraphicFramePr>
          <p:nvPr/>
        </p:nvGraphicFramePr>
        <p:xfrm>
          <a:off x="896938" y="2019300"/>
          <a:ext cx="2835275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2" name="Формула" r:id="rId9" imgW="495000" imgH="215640" progId="Equation.3">
                  <p:embed/>
                </p:oleObj>
              </mc:Choice>
              <mc:Fallback>
                <p:oleObj name="Формула" r:id="rId9" imgW="49500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8" y="2019300"/>
                        <a:ext cx="2835275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517" name="Rectangle 3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3" name="Формула" r:id="rId11" imgW="0" imgH="0" progId="Equation.3">
                  <p:embed/>
                </p:oleObj>
              </mc:Choice>
              <mc:Fallback>
                <p:oleObj name="Формула" r:id="rId11" imgW="0" imgH="0" progId="Equation.3">
                  <p:embed/>
                  <p:pic>
                    <p:nvPicPr>
                      <p:cNvPr id="0" name="Rectangle 7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518" name="Object 38"/>
          <p:cNvGraphicFramePr>
            <a:graphicFrameLocks noChangeAspect="1"/>
          </p:cNvGraphicFramePr>
          <p:nvPr/>
        </p:nvGraphicFramePr>
        <p:xfrm>
          <a:off x="5291138" y="2214563"/>
          <a:ext cx="342265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4" name="Формула" r:id="rId12" imgW="520560" imgH="215640" progId="Equation.3">
                  <p:embed/>
                </p:oleObj>
              </mc:Choice>
              <mc:Fallback>
                <p:oleObj name="Формула" r:id="rId12" imgW="52056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2214563"/>
                        <a:ext cx="342265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519" name="Text Box 39"/>
          <p:cNvSpPr txBox="1">
            <a:spLocks noChangeArrowheads="1"/>
          </p:cNvSpPr>
          <p:nvPr/>
        </p:nvSpPr>
        <p:spPr bwMode="auto">
          <a:xfrm>
            <a:off x="3455988" y="3429000"/>
            <a:ext cx="881062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48520" name="Line 40"/>
          <p:cNvSpPr>
            <a:spLocks noChangeShapeType="1"/>
          </p:cNvSpPr>
          <p:nvPr/>
        </p:nvSpPr>
        <p:spPr bwMode="auto">
          <a:xfrm flipH="1" flipV="1">
            <a:off x="3263900" y="3427413"/>
            <a:ext cx="5418138" cy="7937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48522" name="Object 42"/>
          <p:cNvGraphicFramePr>
            <a:graphicFrameLocks noChangeAspect="1"/>
          </p:cNvGraphicFramePr>
          <p:nvPr/>
        </p:nvGraphicFramePr>
        <p:xfrm>
          <a:off x="4751388" y="4191000"/>
          <a:ext cx="4484687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5" name="Формула" r:id="rId14" imgW="571320" imgH="253800" progId="Equation.3">
                  <p:embed/>
                </p:oleObj>
              </mc:Choice>
              <mc:Fallback>
                <p:oleObj name="Формула" r:id="rId14" imgW="571320" imgH="253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88" y="4191000"/>
                        <a:ext cx="4484687" cy="240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523" name="Object 43"/>
          <p:cNvGraphicFramePr>
            <a:graphicFrameLocks noChangeAspect="1"/>
          </p:cNvGraphicFramePr>
          <p:nvPr/>
        </p:nvGraphicFramePr>
        <p:xfrm>
          <a:off x="357188" y="1971675"/>
          <a:ext cx="3375025" cy="143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6" name="Формула" r:id="rId16" imgW="507960" imgH="215640" progId="Equation.3">
                  <p:embed/>
                </p:oleObj>
              </mc:Choice>
              <mc:Fallback>
                <p:oleObj name="Формула" r:id="rId16" imgW="50796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971675"/>
                        <a:ext cx="3375025" cy="1433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524" name="Object 44"/>
          <p:cNvGraphicFramePr>
            <a:graphicFrameLocks noChangeAspect="1"/>
          </p:cNvGraphicFramePr>
          <p:nvPr/>
        </p:nvGraphicFramePr>
        <p:xfrm>
          <a:off x="5224463" y="1628775"/>
          <a:ext cx="3556000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7" name="Формула" r:id="rId18" imgW="533160" imgH="215640" progId="Equation.3">
                  <p:embed/>
                </p:oleObj>
              </mc:Choice>
              <mc:Fallback>
                <p:oleObj name="Формула" r:id="rId18" imgW="53316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4463" y="1628775"/>
                        <a:ext cx="3556000" cy="143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525" name="Line 45"/>
          <p:cNvSpPr>
            <a:spLocks noChangeShapeType="1"/>
          </p:cNvSpPr>
          <p:nvPr/>
        </p:nvSpPr>
        <p:spPr bwMode="auto">
          <a:xfrm>
            <a:off x="4572000" y="53975"/>
            <a:ext cx="0" cy="68040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48526" name="Picture 46" descr="072"/>
          <p:cNvPicPr>
            <a:picLocks noChangeAspect="1" noChangeArrowheads="1" noCrop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4441825" y="0"/>
            <a:ext cx="992188" cy="900113"/>
          </a:xfrm>
          <a:prstGeom prst="rect">
            <a:avLst/>
          </a:prstGeom>
          <a:noFill/>
        </p:spPr>
      </p:pic>
      <p:sp>
        <p:nvSpPr>
          <p:cNvPr id="148528" name="Oval 48"/>
          <p:cNvSpPr>
            <a:spLocks noChangeArrowheads="1"/>
          </p:cNvSpPr>
          <p:nvPr/>
        </p:nvSpPr>
        <p:spPr bwMode="auto">
          <a:xfrm>
            <a:off x="3770313" y="3287713"/>
            <a:ext cx="223837" cy="255587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99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8529" name="AutoShape 49"/>
          <p:cNvSpPr>
            <a:spLocks noChangeArrowheads="1"/>
          </p:cNvSpPr>
          <p:nvPr/>
        </p:nvSpPr>
        <p:spPr bwMode="auto">
          <a:xfrm>
            <a:off x="3068638" y="3305175"/>
            <a:ext cx="215900" cy="214313"/>
          </a:xfrm>
          <a:prstGeom prst="flowChartConnector">
            <a:avLst/>
          </a:prstGeom>
          <a:solidFill>
            <a:schemeClr val="bg1"/>
          </a:solidFill>
          <a:ln w="57150" algn="ctr">
            <a:solidFill>
              <a:srgbClr val="99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3048000" y="3319463"/>
            <a:ext cx="922338" cy="223837"/>
            <a:chOff x="711" y="2928"/>
            <a:chExt cx="581" cy="141"/>
          </a:xfrm>
        </p:grpSpPr>
        <p:sp>
          <p:nvSpPr>
            <p:cNvPr id="148513" name="Line 33"/>
            <p:cNvSpPr>
              <a:spLocks noChangeShapeType="1"/>
            </p:cNvSpPr>
            <p:nvPr/>
          </p:nvSpPr>
          <p:spPr bwMode="auto">
            <a:xfrm>
              <a:off x="782" y="2999"/>
              <a:ext cx="453" cy="0"/>
            </a:xfrm>
            <a:prstGeom prst="line">
              <a:avLst/>
            </a:prstGeom>
            <a:noFill/>
            <a:ln w="762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30" name="Oval 50"/>
            <p:cNvSpPr>
              <a:spLocks noChangeArrowheads="1"/>
            </p:cNvSpPr>
            <p:nvPr/>
          </p:nvSpPr>
          <p:spPr bwMode="auto">
            <a:xfrm>
              <a:off x="1151" y="2928"/>
              <a:ext cx="141" cy="141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531" name="Oval 51"/>
            <p:cNvSpPr>
              <a:spLocks noChangeArrowheads="1"/>
            </p:cNvSpPr>
            <p:nvPr/>
          </p:nvSpPr>
          <p:spPr bwMode="auto">
            <a:xfrm>
              <a:off x="711" y="2928"/>
              <a:ext cx="141" cy="141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8514" name="Line 34"/>
          <p:cNvSpPr>
            <a:spLocks noChangeShapeType="1"/>
          </p:cNvSpPr>
          <p:nvPr/>
        </p:nvSpPr>
        <p:spPr bwMode="auto">
          <a:xfrm>
            <a:off x="3975100" y="3430588"/>
            <a:ext cx="4792663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8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8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8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85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8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85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8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85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8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85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85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48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1485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48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148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8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52601E-6 C -0.00069 0.0622 -0.00139 0.1244 0.00174 0.17434 C 0.00486 0.22428 0.00816 0.25688 0.01927 0.29989 C 0.03038 0.34312 0.04184 0.39931 0.0684 0.4326 C 0.09497 0.46567 0.13872 0.48301 0.17899 0.49896 C 0.21927 0.51515 0.24913 0.51815 0.31059 0.52856 C 0.37205 0.53873 0.50799 0.55515 0.5474 0.5607 " pathEditMode="relative" rAng="0" ptsTypes="aaaaaaA">
                                      <p:cBhvr>
                                        <p:cTn id="40" dur="3000" fill="hold"/>
                                        <p:tgtEl>
                                          <p:spTgt spid="148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-0.13524 0.0002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48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26 0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8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8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8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48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485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8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8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85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48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8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8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8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85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85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85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85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85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85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85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85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48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48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48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48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48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3000" fill="hold"/>
                                        <p:tgtEl>
                                          <p:spTgt spid="148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000" fill="hold"/>
                                        <p:tgtEl>
                                          <p:spTgt spid="148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000" fill="hold"/>
                                        <p:tgtEl>
                                          <p:spTgt spid="148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3000"/>
                                        <p:tgtEl>
                                          <p:spTgt spid="148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14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4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4" presetClass="exit" presetSubtype="0" de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48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148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148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48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48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48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48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148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4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4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148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148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48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5" grpId="0" animBg="1"/>
      <p:bldP spid="148505" grpId="0" animBg="1"/>
      <p:bldP spid="148505" grpId="1" animBg="1"/>
      <p:bldP spid="148506" grpId="0" animBg="1"/>
      <p:bldP spid="148506" grpId="1" animBg="1"/>
      <p:bldP spid="148506" grpId="2" animBg="1"/>
      <p:bldP spid="148507" grpId="0" animBg="1"/>
      <p:bldP spid="148508" grpId="0" animBg="1"/>
      <p:bldP spid="148519" grpId="0"/>
      <p:bldP spid="148520" grpId="0" animBg="1"/>
      <p:bldP spid="148520" grpId="1" animBg="1"/>
      <p:bldP spid="148525" grpId="0" animBg="1"/>
      <p:bldP spid="148525" grpId="1" animBg="1"/>
      <p:bldP spid="148528" grpId="0" animBg="1"/>
      <p:bldP spid="148529" grpId="0" animBg="1"/>
      <p:bldP spid="148514" grpId="0" animBg="1"/>
      <p:bldP spid="148514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Line 5"/>
          <p:cNvSpPr>
            <a:spLocks noChangeShapeType="1"/>
          </p:cNvSpPr>
          <p:nvPr/>
        </p:nvSpPr>
        <p:spPr bwMode="auto">
          <a:xfrm>
            <a:off x="1106488" y="3429000"/>
            <a:ext cx="78311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 flipV="1">
            <a:off x="4572000" y="368300"/>
            <a:ext cx="0" cy="5895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8410575" y="3511550"/>
            <a:ext cx="565150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x</a:t>
            </a:r>
            <a:endParaRPr lang="ru-RU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4572000" y="142875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4438650" y="4014788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4438650" y="4598988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4438650" y="5229225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4438650" y="581501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4438650" y="279876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4438650" y="221456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4438650" y="1628775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>
            <a:off x="5157788" y="3249613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>
            <a:off x="515778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578643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>
            <a:off x="63722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>
            <a:off x="700246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>
            <a:off x="758666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>
            <a:off x="38957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>
            <a:off x="317658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2501900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>
            <a:off x="182721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>
            <a:off x="12414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55328" name="Object 32"/>
          <p:cNvGraphicFramePr>
            <a:graphicFrameLocks noChangeAspect="1"/>
          </p:cNvGraphicFramePr>
          <p:nvPr/>
        </p:nvGraphicFramePr>
        <p:xfrm>
          <a:off x="3338513" y="61913"/>
          <a:ext cx="5805487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Формула" r:id="rId3" imgW="1130040" imgH="215640" progId="Equation.3">
                  <p:embed/>
                </p:oleObj>
              </mc:Choice>
              <mc:Fallback>
                <p:oleObj name="Формула" r:id="rId3" imgW="11300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8513" y="61913"/>
                        <a:ext cx="5805487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29" name="Text Box 33"/>
          <p:cNvSpPr txBox="1">
            <a:spLocks noChangeArrowheads="1"/>
          </p:cNvSpPr>
          <p:nvPr/>
        </p:nvSpPr>
        <p:spPr bwMode="auto">
          <a:xfrm>
            <a:off x="3176588" y="3338513"/>
            <a:ext cx="2609850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b="1"/>
              <a:t>     </a:t>
            </a:r>
            <a:r>
              <a:rPr lang="en-US" sz="4400" b="1"/>
              <a:t>0    1</a:t>
            </a:r>
            <a:endParaRPr lang="ru-RU" sz="4400" b="1"/>
          </a:p>
        </p:txBody>
      </p:sp>
      <p:sp>
        <p:nvSpPr>
          <p:cNvPr id="55331" name="Line 35"/>
          <p:cNvSpPr>
            <a:spLocks noChangeShapeType="1"/>
          </p:cNvSpPr>
          <p:nvPr/>
        </p:nvSpPr>
        <p:spPr bwMode="auto">
          <a:xfrm flipV="1">
            <a:off x="4572000" y="173038"/>
            <a:ext cx="0" cy="6451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34" name="Text Box 38"/>
          <p:cNvSpPr txBox="1">
            <a:spLocks noChangeArrowheads="1"/>
          </p:cNvSpPr>
          <p:nvPr/>
        </p:nvSpPr>
        <p:spPr bwMode="auto">
          <a:xfrm>
            <a:off x="5921375" y="2214563"/>
            <a:ext cx="823913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3</a:t>
            </a:r>
            <a:r>
              <a:rPr lang="ru-RU"/>
              <a:t>   </a:t>
            </a:r>
          </a:p>
        </p:txBody>
      </p:sp>
      <p:sp>
        <p:nvSpPr>
          <p:cNvPr id="55336" name="Freeform 40"/>
          <p:cNvSpPr>
            <a:spLocks/>
          </p:cNvSpPr>
          <p:nvPr/>
        </p:nvSpPr>
        <p:spPr bwMode="auto">
          <a:xfrm>
            <a:off x="4751388" y="1449388"/>
            <a:ext cx="4906962" cy="4635500"/>
          </a:xfrm>
          <a:custGeom>
            <a:avLst/>
            <a:gdLst/>
            <a:ahLst/>
            <a:cxnLst>
              <a:cxn ang="0">
                <a:pos x="0" y="2948"/>
              </a:cxn>
              <a:cxn ang="0">
                <a:pos x="256" y="1247"/>
              </a:cxn>
              <a:cxn ang="0">
                <a:pos x="1446" y="482"/>
              </a:cxn>
              <a:cxn ang="0">
                <a:pos x="3091" y="0"/>
              </a:cxn>
            </a:cxnLst>
            <a:rect l="0" t="0" r="r" b="b"/>
            <a:pathLst>
              <a:path w="3091" h="2948">
                <a:moveTo>
                  <a:pt x="0" y="2948"/>
                </a:moveTo>
                <a:cubicBezTo>
                  <a:pt x="7" y="2303"/>
                  <a:pt x="15" y="1658"/>
                  <a:pt x="256" y="1247"/>
                </a:cubicBezTo>
                <a:cubicBezTo>
                  <a:pt x="497" y="836"/>
                  <a:pt x="973" y="690"/>
                  <a:pt x="1446" y="482"/>
                </a:cubicBezTo>
                <a:cubicBezTo>
                  <a:pt x="1919" y="274"/>
                  <a:pt x="2817" y="80"/>
                  <a:pt x="3091" y="0"/>
                </a:cubicBezTo>
              </a:path>
            </a:pathLst>
          </a:custGeom>
          <a:noFill/>
          <a:ln w="76200" cap="flat" cmpd="sng">
            <a:solidFill>
              <a:srgbClr val="66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075238" y="3287713"/>
            <a:ext cx="3900487" cy="223837"/>
            <a:chOff x="3206" y="3081"/>
            <a:chExt cx="2457" cy="141"/>
          </a:xfrm>
        </p:grpSpPr>
        <p:sp>
          <p:nvSpPr>
            <p:cNvPr id="55330" name="Line 34"/>
            <p:cNvSpPr>
              <a:spLocks noChangeShapeType="1"/>
            </p:cNvSpPr>
            <p:nvPr/>
          </p:nvSpPr>
          <p:spPr bwMode="auto">
            <a:xfrm>
              <a:off x="3254" y="3152"/>
              <a:ext cx="2409" cy="0"/>
            </a:xfrm>
            <a:prstGeom prst="line">
              <a:avLst/>
            </a:prstGeom>
            <a:noFill/>
            <a:ln w="76200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37" name="Oval 41"/>
            <p:cNvSpPr>
              <a:spLocks noChangeArrowheads="1"/>
            </p:cNvSpPr>
            <p:nvPr/>
          </p:nvSpPr>
          <p:spPr bwMode="auto">
            <a:xfrm>
              <a:off x="3206" y="3081"/>
              <a:ext cx="141" cy="141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5075238" y="3316288"/>
            <a:ext cx="1284287" cy="223837"/>
            <a:chOff x="3220" y="2473"/>
            <a:chExt cx="809" cy="141"/>
          </a:xfrm>
        </p:grpSpPr>
        <p:sp>
          <p:nvSpPr>
            <p:cNvPr id="55333" name="Line 37"/>
            <p:cNvSpPr>
              <a:spLocks noChangeShapeType="1"/>
            </p:cNvSpPr>
            <p:nvPr/>
          </p:nvSpPr>
          <p:spPr bwMode="auto">
            <a:xfrm>
              <a:off x="3277" y="2529"/>
              <a:ext cx="752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39" name="Oval 43"/>
            <p:cNvSpPr>
              <a:spLocks noChangeArrowheads="1"/>
            </p:cNvSpPr>
            <p:nvPr/>
          </p:nvSpPr>
          <p:spPr bwMode="auto">
            <a:xfrm>
              <a:off x="3220" y="2473"/>
              <a:ext cx="141" cy="141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6248400" y="3287713"/>
            <a:ext cx="2827338" cy="223837"/>
            <a:chOff x="3873" y="3245"/>
            <a:chExt cx="1781" cy="141"/>
          </a:xfrm>
        </p:grpSpPr>
        <p:sp>
          <p:nvSpPr>
            <p:cNvPr id="55332" name="Line 36"/>
            <p:cNvSpPr>
              <a:spLocks noChangeShapeType="1"/>
            </p:cNvSpPr>
            <p:nvPr/>
          </p:nvSpPr>
          <p:spPr bwMode="auto">
            <a:xfrm>
              <a:off x="3936" y="3316"/>
              <a:ext cx="1718" cy="0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41" name="Oval 45"/>
            <p:cNvSpPr>
              <a:spLocks noChangeArrowheads="1"/>
            </p:cNvSpPr>
            <p:nvPr/>
          </p:nvSpPr>
          <p:spPr bwMode="auto">
            <a:xfrm>
              <a:off x="3873" y="3245"/>
              <a:ext cx="141" cy="141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06649 0.0032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5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6406 0.0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49 0.00324 L 0.06649 0.0916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5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5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5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55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 animBg="1"/>
      <p:bldP spid="55331" grpId="0" animBg="1"/>
      <p:bldP spid="55331" grpId="1" animBg="1"/>
      <p:bldP spid="55334" grpId="0"/>
      <p:bldP spid="55336" grpId="0" animBg="1"/>
      <p:bldP spid="55336" grpId="1" animBg="1"/>
      <p:bldP spid="55336" grpId="2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296863" y="3429000"/>
            <a:ext cx="78311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 flipV="1">
            <a:off x="4572000" y="368300"/>
            <a:ext cx="0" cy="5895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7845425" y="3429000"/>
            <a:ext cx="565150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x</a:t>
            </a:r>
            <a:endParaRPr lang="ru-RU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4438650" y="4014788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4438650" y="4598988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4438650" y="5229225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4438650" y="581501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4438650" y="279876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4438650" y="221456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4438650" y="1628775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>
            <a:off x="5157788" y="3249613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>
            <a:off x="515778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578643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>
            <a:off x="63722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700246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>
            <a:off x="758666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38957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>
            <a:off x="317658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>
            <a:off x="2501900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>
            <a:off x="182721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>
            <a:off x="12414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48" name="Freeform 28"/>
          <p:cNvSpPr>
            <a:spLocks/>
          </p:cNvSpPr>
          <p:nvPr/>
        </p:nvSpPr>
        <p:spPr bwMode="auto">
          <a:xfrm>
            <a:off x="4706938" y="1943100"/>
            <a:ext cx="6075362" cy="4006850"/>
          </a:xfrm>
          <a:custGeom>
            <a:avLst/>
            <a:gdLst/>
            <a:ahLst/>
            <a:cxnLst>
              <a:cxn ang="0">
                <a:pos x="0" y="2524"/>
              </a:cxn>
              <a:cxn ang="0">
                <a:pos x="284" y="908"/>
              </a:cxn>
              <a:cxn ang="0">
                <a:pos x="1616" y="341"/>
              </a:cxn>
              <a:cxn ang="0">
                <a:pos x="3827" y="0"/>
              </a:cxn>
            </a:cxnLst>
            <a:rect l="0" t="0" r="r" b="b"/>
            <a:pathLst>
              <a:path w="3827" h="2524">
                <a:moveTo>
                  <a:pt x="0" y="2524"/>
                </a:moveTo>
                <a:cubicBezTo>
                  <a:pt x="7" y="1898"/>
                  <a:pt x="15" y="1272"/>
                  <a:pt x="284" y="908"/>
                </a:cubicBezTo>
                <a:cubicBezTo>
                  <a:pt x="553" y="544"/>
                  <a:pt x="1025" y="492"/>
                  <a:pt x="1616" y="341"/>
                </a:cubicBezTo>
                <a:cubicBezTo>
                  <a:pt x="2207" y="190"/>
                  <a:pt x="3459" y="57"/>
                  <a:pt x="3827" y="0"/>
                </a:cubicBezTo>
              </a:path>
            </a:pathLst>
          </a:custGeom>
          <a:noFill/>
          <a:ln w="76200" cap="flat" cmpd="sng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49" name="Freeform 29"/>
          <p:cNvSpPr>
            <a:spLocks/>
          </p:cNvSpPr>
          <p:nvPr/>
        </p:nvSpPr>
        <p:spPr bwMode="auto">
          <a:xfrm>
            <a:off x="-2763838" y="2259013"/>
            <a:ext cx="7200901" cy="4097337"/>
          </a:xfrm>
          <a:custGeom>
            <a:avLst/>
            <a:gdLst/>
            <a:ahLst/>
            <a:cxnLst>
              <a:cxn ang="0">
                <a:pos x="4366" y="2694"/>
              </a:cxn>
              <a:cxn ang="0">
                <a:pos x="4054" y="1078"/>
              </a:cxn>
              <a:cxn ang="0">
                <a:pos x="2495" y="482"/>
              </a:cxn>
              <a:cxn ang="0">
                <a:pos x="0" y="0"/>
              </a:cxn>
            </a:cxnLst>
            <a:rect l="0" t="0" r="r" b="b"/>
            <a:pathLst>
              <a:path w="4366" h="2694">
                <a:moveTo>
                  <a:pt x="4366" y="2694"/>
                </a:moveTo>
                <a:cubicBezTo>
                  <a:pt x="4366" y="2070"/>
                  <a:pt x="4366" y="1447"/>
                  <a:pt x="4054" y="1078"/>
                </a:cubicBezTo>
                <a:cubicBezTo>
                  <a:pt x="3742" y="709"/>
                  <a:pt x="3171" y="662"/>
                  <a:pt x="2495" y="482"/>
                </a:cubicBezTo>
                <a:cubicBezTo>
                  <a:pt x="1819" y="302"/>
                  <a:pt x="416" y="80"/>
                  <a:pt x="0" y="0"/>
                </a:cubicBezTo>
              </a:path>
            </a:pathLst>
          </a:custGeom>
          <a:noFill/>
          <a:ln w="76200" cap="flat" cmpd="sng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56350" name="Rectangle 30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7" name="Формула" r:id="rId3" imgW="0" imgH="0" progId="Equation.3">
                  <p:embed/>
                </p:oleObj>
              </mc:Choice>
              <mc:Fallback>
                <p:oleObj name="Формула" r:id="rId3" imgW="0" imgH="0" progId="Equation.3">
                  <p:embed/>
                  <p:pic>
                    <p:nvPicPr>
                      <p:cNvPr id="0" name="Rectangle 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6351" name="Picture 3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0288" y="-215900"/>
            <a:ext cx="5575300" cy="19161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</p:pic>
      <p:graphicFrame>
        <p:nvGraphicFramePr>
          <p:cNvPr id="56352" name="Rectangle 32"/>
          <p:cNvGraphicFramePr>
            <a:graphicFrameLocks/>
          </p:cNvGraphicFramePr>
          <p:nvPr/>
        </p:nvGraphicFramePr>
        <p:xfrm>
          <a:off x="139065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Формула" r:id="rId5" imgW="0" imgH="0" progId="Equation.3">
                  <p:embed/>
                </p:oleObj>
              </mc:Choice>
              <mc:Fallback>
                <p:oleObj name="Формула" r:id="rId5" imgW="0" imgH="0" progId="Equation.3">
                  <p:embed/>
                  <p:pic>
                    <p:nvPicPr>
                      <p:cNvPr id="0" name="Rectangle 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53" name="Object 33"/>
          <p:cNvGraphicFramePr>
            <a:graphicFrameLocks noChangeAspect="1"/>
          </p:cNvGraphicFramePr>
          <p:nvPr/>
        </p:nvGraphicFramePr>
        <p:xfrm>
          <a:off x="3041650" y="4935538"/>
          <a:ext cx="5895975" cy="175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name="Формула" r:id="rId6" imgW="812520" imgH="215640" progId="Equation.3">
                  <p:embed/>
                </p:oleObj>
              </mc:Choice>
              <mc:Fallback>
                <p:oleObj name="Формула" r:id="rId6" imgW="8125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1650" y="4935538"/>
                        <a:ext cx="5895975" cy="175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3041650" y="3252788"/>
            <a:ext cx="2419350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/>
              <a:t>        0    1</a:t>
            </a:r>
            <a:endParaRPr lang="ru-RU" sz="4400" b="1"/>
          </a:p>
        </p:txBody>
      </p:sp>
      <p:sp>
        <p:nvSpPr>
          <p:cNvPr id="56356" name="Line 36"/>
          <p:cNvSpPr>
            <a:spLocks noChangeShapeType="1"/>
          </p:cNvSpPr>
          <p:nvPr/>
        </p:nvSpPr>
        <p:spPr bwMode="auto">
          <a:xfrm flipV="1">
            <a:off x="4572000" y="503238"/>
            <a:ext cx="0" cy="5853112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57" name="Oval 37"/>
          <p:cNvSpPr>
            <a:spLocks noChangeArrowheads="1"/>
          </p:cNvSpPr>
          <p:nvPr/>
        </p:nvSpPr>
        <p:spPr bwMode="auto">
          <a:xfrm>
            <a:off x="5045075" y="3316288"/>
            <a:ext cx="223838" cy="223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56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2.96296E-6 L 0.0026 0.07547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48" grpId="0" animBg="1"/>
      <p:bldP spid="56348" grpId="1" animBg="1"/>
      <p:bldP spid="56349" grpId="0" animBg="1"/>
      <p:bldP spid="56356" grpId="0" animBg="1"/>
      <p:bldP spid="56357" grpId="0" animBg="1"/>
      <p:bldP spid="56357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296863" y="3429000"/>
            <a:ext cx="78311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 flipV="1">
            <a:off x="4572000" y="368300"/>
            <a:ext cx="0" cy="5895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7845425" y="3429000"/>
            <a:ext cx="565150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x</a:t>
            </a:r>
            <a:endParaRPr lang="ru-RU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4438650" y="4014788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4438650" y="4598988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4438650" y="5229225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4438650" y="581501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4438650" y="279876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4438650" y="221456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4438650" y="1628775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5157788" y="3249613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515778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>
            <a:off x="578643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>
            <a:off x="63722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700246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758666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>
            <a:off x="38957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>
            <a:off x="317658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2501900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182721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>
            <a:off x="12414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72" name="Freeform 28"/>
          <p:cNvSpPr>
            <a:spLocks/>
          </p:cNvSpPr>
          <p:nvPr/>
        </p:nvSpPr>
        <p:spPr bwMode="auto">
          <a:xfrm>
            <a:off x="4706938" y="1538288"/>
            <a:ext cx="7410450" cy="4321175"/>
          </a:xfrm>
          <a:custGeom>
            <a:avLst/>
            <a:gdLst/>
            <a:ahLst/>
            <a:cxnLst>
              <a:cxn ang="0">
                <a:pos x="18" y="2722"/>
              </a:cxn>
              <a:cxn ang="0">
                <a:pos x="274" y="1163"/>
              </a:cxn>
              <a:cxn ang="0">
                <a:pos x="1663" y="482"/>
              </a:cxn>
              <a:cxn ang="0">
                <a:pos x="4668" y="0"/>
              </a:cxn>
            </a:cxnLst>
            <a:rect l="0" t="0" r="r" b="b"/>
            <a:pathLst>
              <a:path w="4668" h="2722">
                <a:moveTo>
                  <a:pt x="18" y="2722"/>
                </a:moveTo>
                <a:cubicBezTo>
                  <a:pt x="9" y="2129"/>
                  <a:pt x="0" y="1536"/>
                  <a:pt x="274" y="1163"/>
                </a:cubicBezTo>
                <a:cubicBezTo>
                  <a:pt x="548" y="790"/>
                  <a:pt x="931" y="676"/>
                  <a:pt x="1663" y="482"/>
                </a:cubicBezTo>
                <a:cubicBezTo>
                  <a:pt x="2395" y="288"/>
                  <a:pt x="4167" y="80"/>
                  <a:pt x="4668" y="0"/>
                </a:cubicBezTo>
              </a:path>
            </a:pathLst>
          </a:custGeom>
          <a:noFill/>
          <a:ln w="76200" cap="flat" cmpd="sng">
            <a:solidFill>
              <a:srgbClr val="33CC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75" name="Freeform 31"/>
          <p:cNvSpPr>
            <a:spLocks/>
          </p:cNvSpPr>
          <p:nvPr/>
        </p:nvSpPr>
        <p:spPr bwMode="auto">
          <a:xfrm>
            <a:off x="4572000" y="1538288"/>
            <a:ext cx="5581650" cy="1214437"/>
          </a:xfrm>
          <a:custGeom>
            <a:avLst/>
            <a:gdLst/>
            <a:ahLst/>
            <a:cxnLst>
              <a:cxn ang="0">
                <a:pos x="0" y="765"/>
              </a:cxn>
              <a:cxn ang="0">
                <a:pos x="454" y="595"/>
              </a:cxn>
              <a:cxn ang="0">
                <a:pos x="1333" y="368"/>
              </a:cxn>
              <a:cxn ang="0">
                <a:pos x="3516" y="0"/>
              </a:cxn>
            </a:cxnLst>
            <a:rect l="0" t="0" r="r" b="b"/>
            <a:pathLst>
              <a:path w="3516" h="765">
                <a:moveTo>
                  <a:pt x="0" y="765"/>
                </a:moveTo>
                <a:cubicBezTo>
                  <a:pt x="116" y="713"/>
                  <a:pt x="232" y="661"/>
                  <a:pt x="454" y="595"/>
                </a:cubicBezTo>
                <a:cubicBezTo>
                  <a:pt x="676" y="529"/>
                  <a:pt x="823" y="467"/>
                  <a:pt x="1333" y="368"/>
                </a:cubicBezTo>
                <a:cubicBezTo>
                  <a:pt x="1843" y="269"/>
                  <a:pt x="3152" y="61"/>
                  <a:pt x="3516" y="0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77" name="Freeform 33"/>
          <p:cNvSpPr>
            <a:spLocks/>
          </p:cNvSpPr>
          <p:nvPr/>
        </p:nvSpPr>
        <p:spPr bwMode="auto">
          <a:xfrm>
            <a:off x="26988" y="1719263"/>
            <a:ext cx="4500562" cy="1035050"/>
          </a:xfrm>
          <a:custGeom>
            <a:avLst/>
            <a:gdLst/>
            <a:ahLst/>
            <a:cxnLst>
              <a:cxn ang="0">
                <a:pos x="2835" y="652"/>
              </a:cxn>
              <a:cxn ang="0">
                <a:pos x="2183" y="425"/>
              </a:cxn>
              <a:cxn ang="0">
                <a:pos x="0" y="0"/>
              </a:cxn>
            </a:cxnLst>
            <a:rect l="0" t="0" r="r" b="b"/>
            <a:pathLst>
              <a:path w="2835" h="652">
                <a:moveTo>
                  <a:pt x="2835" y="652"/>
                </a:moveTo>
                <a:cubicBezTo>
                  <a:pt x="2745" y="593"/>
                  <a:pt x="2655" y="534"/>
                  <a:pt x="2183" y="425"/>
                </a:cubicBezTo>
                <a:cubicBezTo>
                  <a:pt x="1711" y="316"/>
                  <a:pt x="364" y="71"/>
                  <a:pt x="0" y="0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57378" name="Rectangle 3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5" name="Формула" r:id="rId3" imgW="0" imgH="0" progId="Equation.3">
                  <p:embed/>
                </p:oleObj>
              </mc:Choice>
              <mc:Fallback>
                <p:oleObj name="Формула" r:id="rId3" imgW="0" imgH="0" progId="Equation.3">
                  <p:embed/>
                  <p:pic>
                    <p:nvPicPr>
                      <p:cNvPr id="0" name="Rectangle 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80" name="Text Box 36"/>
          <p:cNvSpPr txBox="1">
            <a:spLocks noChangeArrowheads="1"/>
          </p:cNvSpPr>
          <p:nvPr/>
        </p:nvSpPr>
        <p:spPr bwMode="auto">
          <a:xfrm>
            <a:off x="-442913" y="3281363"/>
            <a:ext cx="5911851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/>
              <a:t>                           </a:t>
            </a:r>
            <a:r>
              <a:rPr lang="ru-RU" sz="4400" b="1"/>
              <a:t>      </a:t>
            </a:r>
            <a:r>
              <a:rPr lang="en-US" sz="4400" b="1"/>
              <a:t>0    1</a:t>
            </a:r>
            <a:endParaRPr lang="ru-RU" sz="4400" b="1"/>
          </a:p>
        </p:txBody>
      </p:sp>
      <p:graphicFrame>
        <p:nvGraphicFramePr>
          <p:cNvPr id="57381" name="Rectangle 3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6" name="Формула" r:id="rId4" imgW="0" imgH="0" progId="Equation.3">
                  <p:embed/>
                </p:oleObj>
              </mc:Choice>
              <mc:Fallback>
                <p:oleObj name="Формула" r:id="rId4" imgW="0" imgH="0" progId="Equation.3">
                  <p:embed/>
                  <p:pic>
                    <p:nvPicPr>
                      <p:cNvPr id="0" name="Rectangle 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83" name="Rectangle 39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7" name="Формула" r:id="rId5" imgW="0" imgH="0" progId="Equation.3">
                  <p:embed/>
                </p:oleObj>
              </mc:Choice>
              <mc:Fallback>
                <p:oleObj name="Формула" r:id="rId5" imgW="0" imgH="0" progId="Equation.3">
                  <p:embed/>
                  <p:pic>
                    <p:nvPicPr>
                      <p:cNvPr id="0" name="Rectangle 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84" name="Object 40"/>
          <p:cNvGraphicFramePr>
            <a:graphicFrameLocks noChangeAspect="1"/>
          </p:cNvGraphicFramePr>
          <p:nvPr/>
        </p:nvGraphicFramePr>
        <p:xfrm>
          <a:off x="176213" y="4598988"/>
          <a:ext cx="8526462" cy="206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8" name="Формула" r:id="rId6" imgW="977760" imgH="215640" progId="Equation.3">
                  <p:embed/>
                </p:oleObj>
              </mc:Choice>
              <mc:Fallback>
                <p:oleObj name="Формула" r:id="rId6" imgW="9777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3" y="4598988"/>
                        <a:ext cx="8526462" cy="206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88" name="Line 44"/>
          <p:cNvSpPr>
            <a:spLocks noChangeShapeType="1"/>
          </p:cNvSpPr>
          <p:nvPr/>
        </p:nvSpPr>
        <p:spPr bwMode="auto">
          <a:xfrm>
            <a:off x="4572000" y="593725"/>
            <a:ext cx="0" cy="6264275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57392" name="Object 48"/>
          <p:cNvGraphicFramePr>
            <a:graphicFrameLocks noChangeAspect="1"/>
          </p:cNvGraphicFramePr>
          <p:nvPr/>
        </p:nvGraphicFramePr>
        <p:xfrm>
          <a:off x="5076825" y="4635500"/>
          <a:ext cx="141922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9" name="Формула" r:id="rId8" imgW="177480" imgH="253800" progId="Equation.3">
                  <p:embed/>
                </p:oleObj>
              </mc:Choice>
              <mc:Fallback>
                <p:oleObj name="Формула" r:id="rId8" imgW="17748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4635500"/>
                        <a:ext cx="1419225" cy="202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-0.13455 -0.0067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7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-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526 0.0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57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2000"/>
                                        <p:tgtEl>
                                          <p:spTgt spid="57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7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7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7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2" grpId="0" animBg="1"/>
      <p:bldP spid="57372" grpId="0" animBg="1"/>
      <p:bldP spid="57372" grpId="1" animBg="1"/>
      <p:bldP spid="57372" grpId="2" animBg="1"/>
      <p:bldP spid="57375" grpId="0" animBg="1"/>
      <p:bldP spid="57377" grpId="0" animBg="1"/>
      <p:bldP spid="5738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895725" y="173038"/>
            <a:ext cx="5429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</a:t>
            </a:r>
            <a:endParaRPr lang="ru-RU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296863" y="3429000"/>
            <a:ext cx="78311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 flipV="1">
            <a:off x="4572000" y="368300"/>
            <a:ext cx="0" cy="5895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7845425" y="3429000"/>
            <a:ext cx="565150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x</a:t>
            </a:r>
            <a:endParaRPr lang="ru-RU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4438650" y="4014788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4438650" y="4598988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4438650" y="5229225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4438650" y="581501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4438650" y="279876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4438650" y="221456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4438650" y="1628775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>
            <a:off x="5157788" y="3249613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>
            <a:off x="515778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578643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>
            <a:off x="63722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>
            <a:off x="700246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>
            <a:off x="758666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>
            <a:off x="38957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92" name="Line 24"/>
          <p:cNvSpPr>
            <a:spLocks noChangeShapeType="1"/>
          </p:cNvSpPr>
          <p:nvPr/>
        </p:nvSpPr>
        <p:spPr bwMode="auto">
          <a:xfrm>
            <a:off x="317658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>
            <a:off x="2501900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>
            <a:off x="182721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>
            <a:off x="12414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97" name="Freeform 29"/>
          <p:cNvSpPr>
            <a:spLocks/>
          </p:cNvSpPr>
          <p:nvPr/>
        </p:nvSpPr>
        <p:spPr bwMode="auto">
          <a:xfrm>
            <a:off x="4662488" y="1314450"/>
            <a:ext cx="6615112" cy="4814888"/>
          </a:xfrm>
          <a:custGeom>
            <a:avLst/>
            <a:gdLst/>
            <a:ahLst/>
            <a:cxnLst>
              <a:cxn ang="0">
                <a:pos x="0" y="3033"/>
              </a:cxn>
              <a:cxn ang="0">
                <a:pos x="312" y="1332"/>
              </a:cxn>
              <a:cxn ang="0">
                <a:pos x="1531" y="567"/>
              </a:cxn>
              <a:cxn ang="0">
                <a:pos x="4167" y="0"/>
              </a:cxn>
            </a:cxnLst>
            <a:rect l="0" t="0" r="r" b="b"/>
            <a:pathLst>
              <a:path w="4167" h="3033">
                <a:moveTo>
                  <a:pt x="0" y="3033"/>
                </a:moveTo>
                <a:cubicBezTo>
                  <a:pt x="28" y="2388"/>
                  <a:pt x="57" y="1743"/>
                  <a:pt x="312" y="1332"/>
                </a:cubicBezTo>
                <a:cubicBezTo>
                  <a:pt x="567" y="921"/>
                  <a:pt x="889" y="789"/>
                  <a:pt x="1531" y="567"/>
                </a:cubicBezTo>
                <a:cubicBezTo>
                  <a:pt x="2173" y="345"/>
                  <a:pt x="3728" y="94"/>
                  <a:pt x="4167" y="0"/>
                </a:cubicBezTo>
              </a:path>
            </a:pathLst>
          </a:custGeom>
          <a:noFill/>
          <a:ln w="76200" cap="flat" cmpd="sng">
            <a:solidFill>
              <a:srgbClr val="99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58398" name="Object 30"/>
          <p:cNvGraphicFramePr>
            <a:graphicFrameLocks noChangeAspect="1"/>
          </p:cNvGraphicFramePr>
          <p:nvPr/>
        </p:nvGraphicFramePr>
        <p:xfrm>
          <a:off x="2722563" y="4768850"/>
          <a:ext cx="5473700" cy="224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Формула" r:id="rId3" imgW="698400" imgH="279360" progId="Equation.3">
                  <p:embed/>
                </p:oleObj>
              </mc:Choice>
              <mc:Fallback>
                <p:oleObj name="Формула" r:id="rId3" imgW="69840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2563" y="4768850"/>
                        <a:ext cx="5473700" cy="2249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01" name="Freeform 33"/>
          <p:cNvSpPr>
            <a:spLocks/>
          </p:cNvSpPr>
          <p:nvPr/>
        </p:nvSpPr>
        <p:spPr bwMode="auto">
          <a:xfrm>
            <a:off x="5157788" y="1628775"/>
            <a:ext cx="4319587" cy="1800225"/>
          </a:xfrm>
          <a:custGeom>
            <a:avLst/>
            <a:gdLst/>
            <a:ahLst/>
            <a:cxnLst>
              <a:cxn ang="0">
                <a:pos x="0" y="1134"/>
              </a:cxn>
              <a:cxn ang="0">
                <a:pos x="368" y="737"/>
              </a:cxn>
              <a:cxn ang="0">
                <a:pos x="850" y="510"/>
              </a:cxn>
              <a:cxn ang="0">
                <a:pos x="1389" y="312"/>
              </a:cxn>
              <a:cxn ang="0">
                <a:pos x="2097" y="142"/>
              </a:cxn>
              <a:cxn ang="0">
                <a:pos x="2721" y="0"/>
              </a:cxn>
            </a:cxnLst>
            <a:rect l="0" t="0" r="r" b="b"/>
            <a:pathLst>
              <a:path w="2721" h="1134">
                <a:moveTo>
                  <a:pt x="0" y="1134"/>
                </a:moveTo>
                <a:cubicBezTo>
                  <a:pt x="113" y="987"/>
                  <a:pt x="226" y="841"/>
                  <a:pt x="368" y="737"/>
                </a:cubicBezTo>
                <a:cubicBezTo>
                  <a:pt x="510" y="633"/>
                  <a:pt x="680" y="581"/>
                  <a:pt x="850" y="510"/>
                </a:cubicBezTo>
                <a:cubicBezTo>
                  <a:pt x="1020" y="439"/>
                  <a:pt x="1181" y="373"/>
                  <a:pt x="1389" y="312"/>
                </a:cubicBezTo>
                <a:cubicBezTo>
                  <a:pt x="1597" y="251"/>
                  <a:pt x="1875" y="194"/>
                  <a:pt x="2097" y="142"/>
                </a:cubicBezTo>
                <a:cubicBezTo>
                  <a:pt x="2319" y="90"/>
                  <a:pt x="2617" y="24"/>
                  <a:pt x="2721" y="0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402" name="Freeform 34"/>
          <p:cNvSpPr>
            <a:spLocks/>
          </p:cNvSpPr>
          <p:nvPr/>
        </p:nvSpPr>
        <p:spPr bwMode="auto">
          <a:xfrm>
            <a:off x="4662488" y="-1792288"/>
            <a:ext cx="495300" cy="5221288"/>
          </a:xfrm>
          <a:custGeom>
            <a:avLst/>
            <a:gdLst/>
            <a:ahLst/>
            <a:cxnLst>
              <a:cxn ang="0">
                <a:pos x="312" y="1984"/>
              </a:cxn>
              <a:cxn ang="0">
                <a:pos x="113" y="1587"/>
              </a:cxn>
              <a:cxn ang="0">
                <a:pos x="0" y="0"/>
              </a:cxn>
            </a:cxnLst>
            <a:rect l="0" t="0" r="r" b="b"/>
            <a:pathLst>
              <a:path w="312" h="1984">
                <a:moveTo>
                  <a:pt x="312" y="1984"/>
                </a:moveTo>
                <a:cubicBezTo>
                  <a:pt x="238" y="1951"/>
                  <a:pt x="165" y="1918"/>
                  <a:pt x="113" y="1587"/>
                </a:cubicBezTo>
                <a:cubicBezTo>
                  <a:pt x="61" y="1256"/>
                  <a:pt x="19" y="269"/>
                  <a:pt x="0" y="0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403" name="Freeform 35"/>
          <p:cNvSpPr>
            <a:spLocks/>
          </p:cNvSpPr>
          <p:nvPr/>
        </p:nvSpPr>
        <p:spPr bwMode="auto">
          <a:xfrm>
            <a:off x="-153988" y="1808163"/>
            <a:ext cx="4049713" cy="1620837"/>
          </a:xfrm>
          <a:custGeom>
            <a:avLst/>
            <a:gdLst/>
            <a:ahLst/>
            <a:cxnLst>
              <a:cxn ang="0">
                <a:pos x="2552" y="992"/>
              </a:cxn>
              <a:cxn ang="0">
                <a:pos x="2127" y="567"/>
              </a:cxn>
              <a:cxn ang="0">
                <a:pos x="1219" y="255"/>
              </a:cxn>
              <a:cxn ang="0">
                <a:pos x="0" y="0"/>
              </a:cxn>
            </a:cxnLst>
            <a:rect l="0" t="0" r="r" b="b"/>
            <a:pathLst>
              <a:path w="2552" h="992">
                <a:moveTo>
                  <a:pt x="2552" y="992"/>
                </a:moveTo>
                <a:cubicBezTo>
                  <a:pt x="2450" y="841"/>
                  <a:pt x="2349" y="690"/>
                  <a:pt x="2127" y="567"/>
                </a:cubicBezTo>
                <a:cubicBezTo>
                  <a:pt x="1905" y="444"/>
                  <a:pt x="1573" y="349"/>
                  <a:pt x="1219" y="255"/>
                </a:cubicBezTo>
                <a:cubicBezTo>
                  <a:pt x="865" y="161"/>
                  <a:pt x="203" y="47"/>
                  <a:pt x="0" y="0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404" name="Freeform 36"/>
          <p:cNvSpPr>
            <a:spLocks/>
          </p:cNvSpPr>
          <p:nvPr/>
        </p:nvSpPr>
        <p:spPr bwMode="auto">
          <a:xfrm>
            <a:off x="3897313" y="-1792288"/>
            <a:ext cx="541337" cy="5221288"/>
          </a:xfrm>
          <a:custGeom>
            <a:avLst/>
            <a:gdLst/>
            <a:ahLst/>
            <a:cxnLst>
              <a:cxn ang="0">
                <a:pos x="0" y="1984"/>
              </a:cxn>
              <a:cxn ang="0">
                <a:pos x="227" y="1587"/>
              </a:cxn>
              <a:cxn ang="0">
                <a:pos x="340" y="0"/>
              </a:cxn>
            </a:cxnLst>
            <a:rect l="0" t="0" r="r" b="b"/>
            <a:pathLst>
              <a:path w="340" h="1984">
                <a:moveTo>
                  <a:pt x="0" y="1984"/>
                </a:moveTo>
                <a:cubicBezTo>
                  <a:pt x="85" y="1950"/>
                  <a:pt x="170" y="1917"/>
                  <a:pt x="227" y="1587"/>
                </a:cubicBezTo>
                <a:cubicBezTo>
                  <a:pt x="284" y="1257"/>
                  <a:pt x="321" y="264"/>
                  <a:pt x="340" y="0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405" name="Line 37"/>
          <p:cNvSpPr>
            <a:spLocks noChangeShapeType="1"/>
          </p:cNvSpPr>
          <p:nvPr/>
        </p:nvSpPr>
        <p:spPr bwMode="auto">
          <a:xfrm flipV="1">
            <a:off x="4572000" y="368300"/>
            <a:ext cx="0" cy="64897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8029575" y="5097463"/>
            <a:ext cx="1114425" cy="14335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b="1"/>
              <a:t>-2</a:t>
            </a:r>
          </a:p>
        </p:txBody>
      </p:sp>
      <p:sp>
        <p:nvSpPr>
          <p:cNvPr id="58407" name="Line 39"/>
          <p:cNvSpPr>
            <a:spLocks noChangeShapeType="1"/>
          </p:cNvSpPr>
          <p:nvPr/>
        </p:nvSpPr>
        <p:spPr bwMode="auto">
          <a:xfrm>
            <a:off x="593725" y="4598988"/>
            <a:ext cx="855027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410" name="Text Box 42"/>
          <p:cNvSpPr txBox="1">
            <a:spLocks noChangeArrowheads="1"/>
          </p:cNvSpPr>
          <p:nvPr/>
        </p:nvSpPr>
        <p:spPr bwMode="auto">
          <a:xfrm>
            <a:off x="3254375" y="2484438"/>
            <a:ext cx="882650" cy="1098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 b="1">
                <a:solidFill>
                  <a:schemeClr val="accent2"/>
                </a:solidFill>
              </a:rPr>
              <a:t>-1</a:t>
            </a:r>
          </a:p>
        </p:txBody>
      </p:sp>
      <p:sp>
        <p:nvSpPr>
          <p:cNvPr id="58411" name="Text Box 43"/>
          <p:cNvSpPr txBox="1">
            <a:spLocks noChangeArrowheads="1"/>
          </p:cNvSpPr>
          <p:nvPr/>
        </p:nvSpPr>
        <p:spPr bwMode="auto">
          <a:xfrm>
            <a:off x="4856163" y="2484438"/>
            <a:ext cx="603250" cy="1098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 b="1">
                <a:solidFill>
                  <a:schemeClr val="accent2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8.33333E-7 0.170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 L -3.61111E-6 0.170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8.33333E-7 0.170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2.5E-6 0.1803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58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8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8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8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8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8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8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8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7" grpId="0" animBg="1"/>
      <p:bldP spid="58397" grpId="1" animBg="1"/>
      <p:bldP spid="58401" grpId="0" animBg="1"/>
      <p:bldP spid="58401" grpId="1" animBg="1"/>
      <p:bldP spid="58402" grpId="0" animBg="1"/>
      <p:bldP spid="58402" grpId="1" animBg="1"/>
      <p:bldP spid="58403" grpId="0" animBg="1"/>
      <p:bldP spid="58403" grpId="1" animBg="1"/>
      <p:bldP spid="58404" grpId="0" animBg="1"/>
      <p:bldP spid="58404" grpId="1" animBg="1"/>
      <p:bldP spid="58405" grpId="0" animBg="1"/>
      <p:bldP spid="58406" grpId="0"/>
      <p:bldP spid="58407" grpId="0" animBg="1"/>
      <p:bldP spid="58410" grpId="0"/>
      <p:bldP spid="584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12" name="Rectangle 56"/>
          <p:cNvSpPr>
            <a:spLocks noChangeArrowheads="1"/>
          </p:cNvSpPr>
          <p:nvPr/>
        </p:nvSpPr>
        <p:spPr bwMode="auto">
          <a:xfrm>
            <a:off x="0" y="3429000"/>
            <a:ext cx="9163050" cy="34290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7458" name="Line 2"/>
          <p:cNvSpPr>
            <a:spLocks noChangeShapeType="1"/>
          </p:cNvSpPr>
          <p:nvPr/>
        </p:nvSpPr>
        <p:spPr bwMode="auto">
          <a:xfrm>
            <a:off x="0" y="3429000"/>
            <a:ext cx="8937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59" name="Line 3"/>
          <p:cNvSpPr>
            <a:spLocks noChangeShapeType="1"/>
          </p:cNvSpPr>
          <p:nvPr/>
        </p:nvSpPr>
        <p:spPr bwMode="auto">
          <a:xfrm flipV="1">
            <a:off x="4572000" y="368300"/>
            <a:ext cx="0" cy="5895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8410575" y="3511550"/>
            <a:ext cx="565150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x</a:t>
            </a:r>
            <a:endParaRPr lang="ru-RU"/>
          </a:p>
        </p:txBody>
      </p:sp>
      <p:sp>
        <p:nvSpPr>
          <p:cNvPr id="147461" name="Line 5"/>
          <p:cNvSpPr>
            <a:spLocks noChangeShapeType="1"/>
          </p:cNvSpPr>
          <p:nvPr/>
        </p:nvSpPr>
        <p:spPr bwMode="auto">
          <a:xfrm>
            <a:off x="4572000" y="-90488"/>
            <a:ext cx="0" cy="6858001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62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63" name="Line 7"/>
          <p:cNvSpPr>
            <a:spLocks noChangeShapeType="1"/>
          </p:cNvSpPr>
          <p:nvPr/>
        </p:nvSpPr>
        <p:spPr bwMode="auto">
          <a:xfrm>
            <a:off x="4438650" y="4014788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64" name="Line 8"/>
          <p:cNvSpPr>
            <a:spLocks noChangeShapeType="1"/>
          </p:cNvSpPr>
          <p:nvPr/>
        </p:nvSpPr>
        <p:spPr bwMode="auto">
          <a:xfrm>
            <a:off x="4438650" y="4598988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4438650" y="5229225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4438650" y="581501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>
            <a:off x="4438650" y="279876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68" name="Line 12"/>
          <p:cNvSpPr>
            <a:spLocks noChangeShapeType="1"/>
          </p:cNvSpPr>
          <p:nvPr/>
        </p:nvSpPr>
        <p:spPr bwMode="auto">
          <a:xfrm>
            <a:off x="4438650" y="2214563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69" name="Line 13"/>
          <p:cNvSpPr>
            <a:spLocks noChangeShapeType="1"/>
          </p:cNvSpPr>
          <p:nvPr/>
        </p:nvSpPr>
        <p:spPr bwMode="auto">
          <a:xfrm>
            <a:off x="4438650" y="1628775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70" name="Line 14"/>
          <p:cNvSpPr>
            <a:spLocks noChangeShapeType="1"/>
          </p:cNvSpPr>
          <p:nvPr/>
        </p:nvSpPr>
        <p:spPr bwMode="auto">
          <a:xfrm>
            <a:off x="5157788" y="3249613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71" name="Line 15"/>
          <p:cNvSpPr>
            <a:spLocks noChangeShapeType="1"/>
          </p:cNvSpPr>
          <p:nvPr/>
        </p:nvSpPr>
        <p:spPr bwMode="auto">
          <a:xfrm>
            <a:off x="515778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72" name="Line 16"/>
          <p:cNvSpPr>
            <a:spLocks noChangeShapeType="1"/>
          </p:cNvSpPr>
          <p:nvPr/>
        </p:nvSpPr>
        <p:spPr bwMode="auto">
          <a:xfrm>
            <a:off x="578643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73" name="Line 17"/>
          <p:cNvSpPr>
            <a:spLocks noChangeShapeType="1"/>
          </p:cNvSpPr>
          <p:nvPr/>
        </p:nvSpPr>
        <p:spPr bwMode="auto">
          <a:xfrm>
            <a:off x="63722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74" name="Line 18"/>
          <p:cNvSpPr>
            <a:spLocks noChangeShapeType="1"/>
          </p:cNvSpPr>
          <p:nvPr/>
        </p:nvSpPr>
        <p:spPr bwMode="auto">
          <a:xfrm>
            <a:off x="700246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75" name="Line 19"/>
          <p:cNvSpPr>
            <a:spLocks noChangeShapeType="1"/>
          </p:cNvSpPr>
          <p:nvPr/>
        </p:nvSpPr>
        <p:spPr bwMode="auto">
          <a:xfrm>
            <a:off x="758666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76" name="Line 20"/>
          <p:cNvSpPr>
            <a:spLocks noChangeShapeType="1"/>
          </p:cNvSpPr>
          <p:nvPr/>
        </p:nvSpPr>
        <p:spPr bwMode="auto">
          <a:xfrm>
            <a:off x="38957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77" name="Line 21"/>
          <p:cNvSpPr>
            <a:spLocks noChangeShapeType="1"/>
          </p:cNvSpPr>
          <p:nvPr/>
        </p:nvSpPr>
        <p:spPr bwMode="auto">
          <a:xfrm>
            <a:off x="3176588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78" name="Line 22"/>
          <p:cNvSpPr>
            <a:spLocks noChangeShapeType="1"/>
          </p:cNvSpPr>
          <p:nvPr/>
        </p:nvSpPr>
        <p:spPr bwMode="auto">
          <a:xfrm>
            <a:off x="2501900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79" name="Line 23"/>
          <p:cNvSpPr>
            <a:spLocks noChangeShapeType="1"/>
          </p:cNvSpPr>
          <p:nvPr/>
        </p:nvSpPr>
        <p:spPr bwMode="auto">
          <a:xfrm>
            <a:off x="1827213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80" name="Line 24"/>
          <p:cNvSpPr>
            <a:spLocks noChangeShapeType="1"/>
          </p:cNvSpPr>
          <p:nvPr/>
        </p:nvSpPr>
        <p:spPr bwMode="auto">
          <a:xfrm>
            <a:off x="1241425" y="3249613"/>
            <a:ext cx="0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82" name="Text Box 26"/>
          <p:cNvSpPr txBox="1">
            <a:spLocks noChangeArrowheads="1"/>
          </p:cNvSpPr>
          <p:nvPr/>
        </p:nvSpPr>
        <p:spPr bwMode="auto">
          <a:xfrm>
            <a:off x="3176588" y="3338513"/>
            <a:ext cx="2609850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b="1"/>
              <a:t>     </a:t>
            </a:r>
            <a:r>
              <a:rPr lang="en-US" sz="4400" b="1"/>
              <a:t>0   1</a:t>
            </a:r>
            <a:endParaRPr lang="ru-RU" sz="4400" b="1"/>
          </a:p>
        </p:txBody>
      </p:sp>
      <p:sp>
        <p:nvSpPr>
          <p:cNvPr id="147489" name="Oval 33"/>
          <p:cNvSpPr>
            <a:spLocks noChangeArrowheads="1"/>
          </p:cNvSpPr>
          <p:nvPr/>
        </p:nvSpPr>
        <p:spPr bwMode="auto">
          <a:xfrm>
            <a:off x="5045075" y="3287713"/>
            <a:ext cx="223838" cy="223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7490" name="Oval 34"/>
          <p:cNvSpPr>
            <a:spLocks noChangeArrowheads="1"/>
          </p:cNvSpPr>
          <p:nvPr/>
        </p:nvSpPr>
        <p:spPr bwMode="auto">
          <a:xfrm>
            <a:off x="5651500" y="2168525"/>
            <a:ext cx="223838" cy="223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7491" name="Oval 35"/>
          <p:cNvSpPr>
            <a:spLocks noChangeArrowheads="1"/>
          </p:cNvSpPr>
          <p:nvPr/>
        </p:nvSpPr>
        <p:spPr bwMode="auto">
          <a:xfrm>
            <a:off x="7000875" y="998538"/>
            <a:ext cx="223838" cy="223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7492" name="Oval 36"/>
          <p:cNvSpPr>
            <a:spLocks noChangeArrowheads="1"/>
          </p:cNvSpPr>
          <p:nvPr/>
        </p:nvSpPr>
        <p:spPr bwMode="auto">
          <a:xfrm>
            <a:off x="4683125" y="4486275"/>
            <a:ext cx="223838" cy="223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7493" name="Line 37"/>
          <p:cNvSpPr>
            <a:spLocks noChangeShapeType="1"/>
          </p:cNvSpPr>
          <p:nvPr/>
        </p:nvSpPr>
        <p:spPr bwMode="auto">
          <a:xfrm>
            <a:off x="4438650" y="998538"/>
            <a:ext cx="133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47494" name="Object 38"/>
          <p:cNvGraphicFramePr>
            <a:graphicFrameLocks noChangeAspect="1"/>
          </p:cNvGraphicFramePr>
          <p:nvPr/>
        </p:nvGraphicFramePr>
        <p:xfrm>
          <a:off x="-19050" y="-1296988"/>
          <a:ext cx="4232275" cy="2670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8" name="Формула" r:id="rId3" imgW="736560" imgH="457200" progId="Equation.3">
                  <p:embed/>
                </p:oleObj>
              </mc:Choice>
              <mc:Fallback>
                <p:oleObj name="Формула" r:id="rId3" imgW="73656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9050" y="-1296988"/>
                        <a:ext cx="4232275" cy="26701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504" name="Freeform 48"/>
          <p:cNvSpPr>
            <a:spLocks/>
          </p:cNvSpPr>
          <p:nvPr/>
        </p:nvSpPr>
        <p:spPr bwMode="auto">
          <a:xfrm>
            <a:off x="4706938" y="7938"/>
            <a:ext cx="4456112" cy="6435725"/>
          </a:xfrm>
          <a:custGeom>
            <a:avLst/>
            <a:gdLst/>
            <a:ahLst/>
            <a:cxnLst>
              <a:cxn ang="0">
                <a:pos x="0" y="4054"/>
              </a:cxn>
              <a:cxn ang="0">
                <a:pos x="57" y="2864"/>
              </a:cxn>
              <a:cxn ang="0">
                <a:pos x="284" y="2155"/>
              </a:cxn>
              <a:cxn ang="0">
                <a:pos x="680" y="1446"/>
              </a:cxn>
              <a:cxn ang="0">
                <a:pos x="1531" y="681"/>
              </a:cxn>
              <a:cxn ang="0">
                <a:pos x="2807" y="0"/>
              </a:cxn>
            </a:cxnLst>
            <a:rect l="0" t="0" r="r" b="b"/>
            <a:pathLst>
              <a:path w="2807" h="4054">
                <a:moveTo>
                  <a:pt x="0" y="4054"/>
                </a:moveTo>
                <a:cubicBezTo>
                  <a:pt x="5" y="3617"/>
                  <a:pt x="10" y="3180"/>
                  <a:pt x="57" y="2864"/>
                </a:cubicBezTo>
                <a:cubicBezTo>
                  <a:pt x="104" y="2548"/>
                  <a:pt x="180" y="2391"/>
                  <a:pt x="284" y="2155"/>
                </a:cubicBezTo>
                <a:cubicBezTo>
                  <a:pt x="388" y="1919"/>
                  <a:pt x="472" y="1692"/>
                  <a:pt x="680" y="1446"/>
                </a:cubicBezTo>
                <a:cubicBezTo>
                  <a:pt x="888" y="1200"/>
                  <a:pt x="1177" y="922"/>
                  <a:pt x="1531" y="681"/>
                </a:cubicBezTo>
                <a:cubicBezTo>
                  <a:pt x="1885" y="440"/>
                  <a:pt x="2594" y="113"/>
                  <a:pt x="2807" y="0"/>
                </a:cubicBezTo>
              </a:path>
            </a:pathLst>
          </a:custGeom>
          <a:noFill/>
          <a:ln w="76200" cap="flat" cmpd="sng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47505" name="Object 49"/>
          <p:cNvGraphicFramePr>
            <a:graphicFrameLocks noChangeAspect="1"/>
          </p:cNvGraphicFramePr>
          <p:nvPr/>
        </p:nvGraphicFramePr>
        <p:xfrm>
          <a:off x="3222625" y="142875"/>
          <a:ext cx="2357438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9" name="Формула" r:id="rId5" imgW="406080" imgH="215640" progId="Equation.3">
                  <p:embed/>
                </p:oleObj>
              </mc:Choice>
              <mc:Fallback>
                <p:oleObj name="Формула" r:id="rId5" imgW="4060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25" y="142875"/>
                        <a:ext cx="2357438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506" name="Text Box 50"/>
          <p:cNvSpPr txBox="1">
            <a:spLocks noChangeArrowheads="1"/>
          </p:cNvSpPr>
          <p:nvPr/>
        </p:nvSpPr>
        <p:spPr bwMode="auto">
          <a:xfrm>
            <a:off x="5381625" y="7938"/>
            <a:ext cx="946150" cy="118903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/>
              <a:t>-2</a:t>
            </a:r>
          </a:p>
        </p:txBody>
      </p:sp>
      <p:sp>
        <p:nvSpPr>
          <p:cNvPr id="147509" name="Freeform 53"/>
          <p:cNvSpPr>
            <a:spLocks/>
          </p:cNvSpPr>
          <p:nvPr/>
        </p:nvSpPr>
        <p:spPr bwMode="auto">
          <a:xfrm>
            <a:off x="4527550" y="638175"/>
            <a:ext cx="4905375" cy="3962400"/>
          </a:xfrm>
          <a:custGeom>
            <a:avLst/>
            <a:gdLst/>
            <a:ahLst/>
            <a:cxnLst>
              <a:cxn ang="0">
                <a:pos x="2523" y="0"/>
              </a:cxn>
              <a:cxn ang="0">
                <a:pos x="2211" y="142"/>
              </a:cxn>
              <a:cxn ang="0">
                <a:pos x="1842" y="341"/>
              </a:cxn>
              <a:cxn ang="0">
                <a:pos x="1502" y="511"/>
              </a:cxn>
              <a:cxn ang="0">
                <a:pos x="1247" y="681"/>
              </a:cxn>
              <a:cxn ang="0">
                <a:pos x="935" y="908"/>
              </a:cxn>
              <a:cxn ang="0">
                <a:pos x="680" y="1134"/>
              </a:cxn>
              <a:cxn ang="0">
                <a:pos x="453" y="1361"/>
              </a:cxn>
              <a:cxn ang="0">
                <a:pos x="255" y="1616"/>
              </a:cxn>
              <a:cxn ang="0">
                <a:pos x="113" y="1900"/>
              </a:cxn>
              <a:cxn ang="0">
                <a:pos x="0" y="2155"/>
              </a:cxn>
            </a:cxnLst>
            <a:rect l="0" t="0" r="r" b="b"/>
            <a:pathLst>
              <a:path w="2523" h="2155">
                <a:moveTo>
                  <a:pt x="2523" y="0"/>
                </a:moveTo>
                <a:cubicBezTo>
                  <a:pt x="2424" y="42"/>
                  <a:pt x="2325" y="85"/>
                  <a:pt x="2211" y="142"/>
                </a:cubicBezTo>
                <a:cubicBezTo>
                  <a:pt x="2097" y="199"/>
                  <a:pt x="1960" y="280"/>
                  <a:pt x="1842" y="341"/>
                </a:cubicBezTo>
                <a:cubicBezTo>
                  <a:pt x="1724" y="402"/>
                  <a:pt x="1601" y="454"/>
                  <a:pt x="1502" y="511"/>
                </a:cubicBezTo>
                <a:cubicBezTo>
                  <a:pt x="1403" y="568"/>
                  <a:pt x="1341" y="615"/>
                  <a:pt x="1247" y="681"/>
                </a:cubicBezTo>
                <a:cubicBezTo>
                  <a:pt x="1153" y="747"/>
                  <a:pt x="1029" y="833"/>
                  <a:pt x="935" y="908"/>
                </a:cubicBezTo>
                <a:cubicBezTo>
                  <a:pt x="841" y="983"/>
                  <a:pt x="760" y="1059"/>
                  <a:pt x="680" y="1134"/>
                </a:cubicBezTo>
                <a:cubicBezTo>
                  <a:pt x="600" y="1209"/>
                  <a:pt x="524" y="1281"/>
                  <a:pt x="453" y="1361"/>
                </a:cubicBezTo>
                <a:cubicBezTo>
                  <a:pt x="382" y="1441"/>
                  <a:pt x="312" y="1526"/>
                  <a:pt x="255" y="1616"/>
                </a:cubicBezTo>
                <a:cubicBezTo>
                  <a:pt x="198" y="1706"/>
                  <a:pt x="155" y="1810"/>
                  <a:pt x="113" y="1900"/>
                </a:cubicBezTo>
                <a:cubicBezTo>
                  <a:pt x="71" y="1990"/>
                  <a:pt x="19" y="2113"/>
                  <a:pt x="0" y="2155"/>
                </a:cubicBezTo>
              </a:path>
            </a:pathLst>
          </a:custGeom>
          <a:noFill/>
          <a:ln w="762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47510" name="Object 54"/>
          <p:cNvGraphicFramePr>
            <a:graphicFrameLocks noChangeAspect="1"/>
          </p:cNvGraphicFramePr>
          <p:nvPr/>
        </p:nvGraphicFramePr>
        <p:xfrm>
          <a:off x="3446463" y="98425"/>
          <a:ext cx="819150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0" name="Формула" r:id="rId7" imgW="177480" imgH="253800" progId="Equation.3">
                  <p:embed/>
                </p:oleObj>
              </mc:Choice>
              <mc:Fallback>
                <p:oleObj name="Формула" r:id="rId7" imgW="17748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3" y="98425"/>
                        <a:ext cx="819150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511" name="Freeform 55"/>
          <p:cNvSpPr>
            <a:spLocks/>
          </p:cNvSpPr>
          <p:nvPr/>
        </p:nvSpPr>
        <p:spPr bwMode="auto">
          <a:xfrm flipH="1">
            <a:off x="-693738" y="684213"/>
            <a:ext cx="5265738" cy="3824287"/>
          </a:xfrm>
          <a:custGeom>
            <a:avLst/>
            <a:gdLst/>
            <a:ahLst/>
            <a:cxnLst>
              <a:cxn ang="0">
                <a:pos x="2948" y="0"/>
              </a:cxn>
              <a:cxn ang="0">
                <a:pos x="2438" y="255"/>
              </a:cxn>
              <a:cxn ang="0">
                <a:pos x="1758" y="623"/>
              </a:cxn>
              <a:cxn ang="0">
                <a:pos x="1021" y="1105"/>
              </a:cxn>
              <a:cxn ang="0">
                <a:pos x="539" y="1502"/>
              </a:cxn>
              <a:cxn ang="0">
                <a:pos x="340" y="1729"/>
              </a:cxn>
              <a:cxn ang="0">
                <a:pos x="0" y="2409"/>
              </a:cxn>
            </a:cxnLst>
            <a:rect l="0" t="0" r="r" b="b"/>
            <a:pathLst>
              <a:path w="2948" h="2409">
                <a:moveTo>
                  <a:pt x="2948" y="0"/>
                </a:moveTo>
                <a:cubicBezTo>
                  <a:pt x="2792" y="75"/>
                  <a:pt x="2636" y="151"/>
                  <a:pt x="2438" y="255"/>
                </a:cubicBezTo>
                <a:cubicBezTo>
                  <a:pt x="2240" y="359"/>
                  <a:pt x="1994" y="481"/>
                  <a:pt x="1758" y="623"/>
                </a:cubicBezTo>
                <a:cubicBezTo>
                  <a:pt x="1522" y="765"/>
                  <a:pt x="1224" y="959"/>
                  <a:pt x="1021" y="1105"/>
                </a:cubicBezTo>
                <a:cubicBezTo>
                  <a:pt x="818" y="1251"/>
                  <a:pt x="652" y="1398"/>
                  <a:pt x="539" y="1502"/>
                </a:cubicBezTo>
                <a:cubicBezTo>
                  <a:pt x="426" y="1606"/>
                  <a:pt x="430" y="1578"/>
                  <a:pt x="340" y="1729"/>
                </a:cubicBezTo>
                <a:cubicBezTo>
                  <a:pt x="250" y="1880"/>
                  <a:pt x="57" y="2296"/>
                  <a:pt x="0" y="2409"/>
                </a:cubicBezTo>
              </a:path>
            </a:pathLst>
          </a:custGeom>
          <a:noFill/>
          <a:ln w="762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513" name="Freeform 57"/>
          <p:cNvSpPr>
            <a:spLocks/>
          </p:cNvSpPr>
          <p:nvPr/>
        </p:nvSpPr>
        <p:spPr bwMode="auto">
          <a:xfrm>
            <a:off x="3897313" y="2214563"/>
            <a:ext cx="674687" cy="1169987"/>
          </a:xfrm>
          <a:custGeom>
            <a:avLst/>
            <a:gdLst/>
            <a:ahLst/>
            <a:cxnLst>
              <a:cxn ang="0">
                <a:pos x="0" y="737"/>
              </a:cxn>
              <a:cxn ang="0">
                <a:pos x="283" y="311"/>
              </a:cxn>
              <a:cxn ang="0">
                <a:pos x="425" y="0"/>
              </a:cxn>
            </a:cxnLst>
            <a:rect l="0" t="0" r="r" b="b"/>
            <a:pathLst>
              <a:path w="425" h="737">
                <a:moveTo>
                  <a:pt x="0" y="737"/>
                </a:moveTo>
                <a:cubicBezTo>
                  <a:pt x="106" y="585"/>
                  <a:pt x="212" y="434"/>
                  <a:pt x="283" y="311"/>
                </a:cubicBezTo>
                <a:cubicBezTo>
                  <a:pt x="354" y="188"/>
                  <a:pt x="401" y="52"/>
                  <a:pt x="425" y="0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514" name="Freeform 58"/>
          <p:cNvSpPr>
            <a:spLocks/>
          </p:cNvSpPr>
          <p:nvPr/>
        </p:nvSpPr>
        <p:spPr bwMode="auto">
          <a:xfrm>
            <a:off x="4572000" y="2214563"/>
            <a:ext cx="585788" cy="1214437"/>
          </a:xfrm>
          <a:custGeom>
            <a:avLst/>
            <a:gdLst/>
            <a:ahLst/>
            <a:cxnLst>
              <a:cxn ang="0">
                <a:pos x="369" y="765"/>
              </a:cxn>
              <a:cxn ang="0">
                <a:pos x="142" y="340"/>
              </a:cxn>
              <a:cxn ang="0">
                <a:pos x="0" y="0"/>
              </a:cxn>
            </a:cxnLst>
            <a:rect l="0" t="0" r="r" b="b"/>
            <a:pathLst>
              <a:path w="369" h="765">
                <a:moveTo>
                  <a:pt x="369" y="765"/>
                </a:moveTo>
                <a:cubicBezTo>
                  <a:pt x="286" y="616"/>
                  <a:pt x="204" y="467"/>
                  <a:pt x="142" y="340"/>
                </a:cubicBezTo>
                <a:cubicBezTo>
                  <a:pt x="80" y="213"/>
                  <a:pt x="24" y="57"/>
                  <a:pt x="0" y="0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47515" name="Object 59"/>
          <p:cNvGraphicFramePr>
            <a:graphicFrameLocks noChangeAspect="1"/>
          </p:cNvGraphicFramePr>
          <p:nvPr/>
        </p:nvGraphicFramePr>
        <p:xfrm>
          <a:off x="1150938" y="-215900"/>
          <a:ext cx="5626100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1" name="Формула" r:id="rId9" imgW="622080" imgH="253800" progId="Equation.3">
                  <p:embed/>
                </p:oleObj>
              </mc:Choice>
              <mc:Fallback>
                <p:oleObj name="Формула" r:id="rId9" imgW="62208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-215900"/>
                        <a:ext cx="5626100" cy="192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516" name="Freeform 60"/>
          <p:cNvSpPr>
            <a:spLocks/>
          </p:cNvSpPr>
          <p:nvPr/>
        </p:nvSpPr>
        <p:spPr bwMode="auto">
          <a:xfrm>
            <a:off x="5157788" y="593725"/>
            <a:ext cx="4275137" cy="2835275"/>
          </a:xfrm>
          <a:custGeom>
            <a:avLst/>
            <a:gdLst/>
            <a:ahLst/>
            <a:cxnLst>
              <a:cxn ang="0">
                <a:pos x="2693" y="0"/>
              </a:cxn>
              <a:cxn ang="0">
                <a:pos x="1134" y="794"/>
              </a:cxn>
              <a:cxn ang="0">
                <a:pos x="481" y="1304"/>
              </a:cxn>
              <a:cxn ang="0">
                <a:pos x="0" y="1786"/>
              </a:cxn>
            </a:cxnLst>
            <a:rect l="0" t="0" r="r" b="b"/>
            <a:pathLst>
              <a:path w="2693" h="1786">
                <a:moveTo>
                  <a:pt x="2693" y="0"/>
                </a:moveTo>
                <a:cubicBezTo>
                  <a:pt x="2098" y="288"/>
                  <a:pt x="1503" y="577"/>
                  <a:pt x="1134" y="794"/>
                </a:cubicBezTo>
                <a:cubicBezTo>
                  <a:pt x="765" y="1011"/>
                  <a:pt x="670" y="1139"/>
                  <a:pt x="481" y="1304"/>
                </a:cubicBezTo>
                <a:cubicBezTo>
                  <a:pt x="292" y="1469"/>
                  <a:pt x="80" y="1706"/>
                  <a:pt x="0" y="1786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517" name="Freeform 61"/>
          <p:cNvSpPr>
            <a:spLocks/>
          </p:cNvSpPr>
          <p:nvPr/>
        </p:nvSpPr>
        <p:spPr bwMode="auto">
          <a:xfrm>
            <a:off x="161925" y="1042988"/>
            <a:ext cx="3779838" cy="2341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31" y="823"/>
              </a:cxn>
              <a:cxn ang="0">
                <a:pos x="2381" y="1475"/>
              </a:cxn>
            </a:cxnLst>
            <a:rect l="0" t="0" r="r" b="b"/>
            <a:pathLst>
              <a:path w="2381" h="1475">
                <a:moveTo>
                  <a:pt x="0" y="0"/>
                </a:moveTo>
                <a:cubicBezTo>
                  <a:pt x="567" y="288"/>
                  <a:pt x="1134" y="577"/>
                  <a:pt x="1531" y="823"/>
                </a:cubicBezTo>
                <a:cubicBezTo>
                  <a:pt x="1928" y="1069"/>
                  <a:pt x="2239" y="1366"/>
                  <a:pt x="2381" y="1475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7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7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7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74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7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74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7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74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7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74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74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7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7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7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74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74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74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74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74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74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74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74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7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7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7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74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74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74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74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74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74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74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74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7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7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7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74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74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74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74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74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74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74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74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147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5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5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5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5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5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07604 0.00347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47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2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-0.06615 0.0034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47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2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7 L -0.05868 0.00023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47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L -0.06389 0.0044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47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-0.06145 -0.00324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475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-2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-0.07378 4.44444E-6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04 0.00347 L -0.07604 0.16111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147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15 0.00347 L -0.06615 0.17407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147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89 0.0044 L -0.06389 0.175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147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68 0.00023 L -0.06372 0.17755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147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45 -0.00324 L -0.06145 0.1544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1475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14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147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500"/>
                                        <p:tgtEl>
                                          <p:spTgt spid="147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500"/>
                                        <p:tgtEl>
                                          <p:spTgt spid="147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3" dur="500"/>
                                        <p:tgtEl>
                                          <p:spTgt spid="147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147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147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1475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14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1000"/>
                                        <p:tgtEl>
                                          <p:spTgt spid="14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1000"/>
                                        <p:tgtEl>
                                          <p:spTgt spid="14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14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1000"/>
                                        <p:tgtEl>
                                          <p:spTgt spid="14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1000"/>
                                        <p:tgtEl>
                                          <p:spTgt spid="14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7" dur="500"/>
                                        <p:tgtEl>
                                          <p:spTgt spid="147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0" dur="500"/>
                                        <p:tgtEl>
                                          <p:spTgt spid="147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3" dur="500"/>
                                        <p:tgtEl>
                                          <p:spTgt spid="147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512" grpId="0" animBg="1"/>
      <p:bldP spid="147512" grpId="1" animBg="1"/>
      <p:bldP spid="147461" grpId="0" animBg="1"/>
      <p:bldP spid="147489" grpId="0" animBg="1"/>
      <p:bldP spid="147489" grpId="1" animBg="1"/>
      <p:bldP spid="147489" grpId="2" animBg="1"/>
      <p:bldP spid="147490" grpId="0" animBg="1"/>
      <p:bldP spid="147490" grpId="1" animBg="1"/>
      <p:bldP spid="147490" grpId="2" animBg="1"/>
      <p:bldP spid="147491" grpId="0" animBg="1"/>
      <p:bldP spid="147491" grpId="1" animBg="1"/>
      <p:bldP spid="147491" grpId="2" animBg="1"/>
      <p:bldP spid="147491" grpId="3" animBg="1"/>
      <p:bldP spid="147492" grpId="0" animBg="1"/>
      <p:bldP spid="147492" grpId="1" animBg="1"/>
      <p:bldP spid="147492" grpId="2" animBg="1"/>
      <p:bldP spid="147492" grpId="3" animBg="1"/>
      <p:bldP spid="147504" grpId="0" animBg="1"/>
      <p:bldP spid="147504" grpId="1" animBg="1"/>
      <p:bldP spid="147504" grpId="2" animBg="1"/>
      <p:bldP spid="147504" grpId="3" animBg="1"/>
      <p:bldP spid="147509" grpId="0" animBg="1"/>
      <p:bldP spid="147509" grpId="1" animBg="1"/>
      <p:bldP spid="147511" grpId="0" animBg="1"/>
      <p:bldP spid="147511" grpId="1" animBg="1"/>
      <p:bldP spid="147513" grpId="0" animBg="1"/>
      <p:bldP spid="147514" grpId="0" animBg="1"/>
      <p:bldP spid="147516" grpId="0" animBg="1"/>
      <p:bldP spid="1475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 l="14254" t="7455" r="7807" b="15128"/>
          <a:stretch>
            <a:fillRect/>
          </a:stretch>
        </p:blipFill>
        <p:spPr bwMode="auto">
          <a:xfrm>
            <a:off x="1857356" y="2000240"/>
            <a:ext cx="707236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6" name="Прямая со стрелкой 35"/>
          <p:cNvCxnSpPr>
            <a:endCxn id="1026" idx="0"/>
          </p:cNvCxnSpPr>
          <p:nvPr/>
        </p:nvCxnSpPr>
        <p:spPr>
          <a:xfrm rot="5400000" flipH="1">
            <a:off x="3477701" y="3821909"/>
            <a:ext cx="37862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 flipH="1">
            <a:off x="1928794" y="3786191"/>
            <a:ext cx="6929486" cy="3571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00694" y="1785926"/>
            <a:ext cx="300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Constantia" pitchFamily="18" charset="0"/>
              </a:rPr>
              <a:t>y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15404" y="3357562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Constantia" pitchFamily="18" charset="0"/>
              </a:rPr>
              <a:t>x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00628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357818" y="421481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4429124" y="3786190"/>
            <a:ext cx="143670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7858545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715009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144033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1572001" y="3285727"/>
            <a:ext cx="142876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929322" y="378619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286248" y="378619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929454" y="378619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43834" y="378619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3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572528" y="3786190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2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500430" y="378619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500298" y="3786190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-3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85918" y="385762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-2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86380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1928794" y="3214686"/>
            <a:ext cx="6858048" cy="1588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0" y="2714620"/>
            <a:ext cx="1922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B0F0"/>
                </a:solidFill>
                <a:latin typeface="Constantia" pitchFamily="18" charset="0"/>
              </a:rPr>
              <a:t>y = sin x +1</a:t>
            </a:r>
            <a:endParaRPr lang="ru-RU" sz="2800" b="1" i="1" dirty="0">
              <a:solidFill>
                <a:srgbClr val="00B0F0"/>
              </a:solidFill>
              <a:latin typeface="Constantia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0" y="3429000"/>
            <a:ext cx="1592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Constantia" pitchFamily="18" charset="0"/>
              </a:rPr>
              <a:t>y = sin x </a:t>
            </a:r>
            <a:endParaRPr lang="ru-RU" sz="2800" b="1" i="1" dirty="0">
              <a:latin typeface="Constantia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142976" y="428604"/>
            <a:ext cx="669792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onstantia" pitchFamily="18" charset="0"/>
              </a:rPr>
              <a:t>Построение функции </a:t>
            </a:r>
            <a:r>
              <a:rPr lang="en-US" sz="3200" b="1" dirty="0" smtClean="0">
                <a:latin typeface="Constantia" pitchFamily="18" charset="0"/>
              </a:rPr>
              <a:t>y = sin x ±b</a:t>
            </a:r>
            <a:endParaRPr lang="ru-RU" sz="3200" b="1" dirty="0">
              <a:latin typeface="Constantia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0" y="4143380"/>
            <a:ext cx="1842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E808B8"/>
                </a:solidFill>
                <a:latin typeface="Constantia" pitchFamily="18" charset="0"/>
              </a:rPr>
              <a:t>y = sin x -1</a:t>
            </a:r>
            <a:endParaRPr lang="ru-RU" sz="2800" b="1" i="1" dirty="0">
              <a:solidFill>
                <a:srgbClr val="E808B8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 l="10227" t="7254" r="6439" b="7254"/>
          <a:stretch>
            <a:fillRect/>
          </a:stretch>
        </p:blipFill>
        <p:spPr bwMode="auto">
          <a:xfrm>
            <a:off x="2000232" y="2071678"/>
            <a:ext cx="685804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6" name="Прямая со стрелкой 35"/>
          <p:cNvCxnSpPr/>
          <p:nvPr/>
        </p:nvCxnSpPr>
        <p:spPr>
          <a:xfrm rot="5400000" flipH="1" flipV="1">
            <a:off x="3536149" y="3750471"/>
            <a:ext cx="37862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40" idx="2"/>
          </p:cNvCxnSpPr>
          <p:nvPr/>
        </p:nvCxnSpPr>
        <p:spPr>
          <a:xfrm>
            <a:off x="2000232" y="3750472"/>
            <a:ext cx="6876434" cy="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00694" y="1785926"/>
            <a:ext cx="300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Constantia" pitchFamily="18" charset="0"/>
              </a:rPr>
              <a:t>y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15404" y="3357562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Constantia" pitchFamily="18" charset="0"/>
              </a:rPr>
              <a:t>x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00628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357818" y="421481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4429124" y="3786190"/>
            <a:ext cx="143670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7858545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715009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144033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1572001" y="3285727"/>
            <a:ext cx="142876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929322" y="378619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286248" y="378619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929454" y="378619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43834" y="378619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3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572528" y="3786190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2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500430" y="378619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500298" y="3786190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-3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85918" y="385762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-2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357818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0" y="2714620"/>
            <a:ext cx="2257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Constantia" pitchFamily="18" charset="0"/>
              </a:rPr>
              <a:t>y = sin(x +</a:t>
            </a:r>
            <a:r>
              <a:rPr lang="el-GR" sz="2400" b="1" i="1" dirty="0" smtClean="0">
                <a:solidFill>
                  <a:srgbClr val="FF0000"/>
                </a:solidFill>
                <a:latin typeface="Constantia" pitchFamily="18" charset="0"/>
              </a:rPr>
              <a:t>π/</a:t>
            </a:r>
            <a:r>
              <a:rPr lang="en-US" sz="2400" b="1" i="1" dirty="0" smtClean="0">
                <a:solidFill>
                  <a:srgbClr val="FF0000"/>
                </a:solidFill>
                <a:latin typeface="Constantia" pitchFamily="18" charset="0"/>
              </a:rPr>
              <a:t>2)</a:t>
            </a:r>
            <a:endParaRPr lang="ru-RU" sz="2400" b="1" i="1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0" y="3429000"/>
            <a:ext cx="1592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Constantia" pitchFamily="18" charset="0"/>
              </a:rPr>
              <a:t>y = sin x </a:t>
            </a:r>
            <a:endParaRPr lang="ru-RU" sz="2800" b="1" i="1" dirty="0">
              <a:latin typeface="Constantia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142976" y="428604"/>
            <a:ext cx="669792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onstantia" pitchFamily="18" charset="0"/>
              </a:rPr>
              <a:t>Построение функции </a:t>
            </a:r>
            <a:r>
              <a:rPr lang="en-US" sz="3200" b="1" dirty="0" smtClean="0">
                <a:latin typeface="Constantia" pitchFamily="18" charset="0"/>
              </a:rPr>
              <a:t>y = sin x ±b</a:t>
            </a:r>
            <a:endParaRPr lang="ru-RU" sz="3200" b="1" dirty="0">
              <a:latin typeface="Constantia" pitchFamily="18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4536281" y="3750471"/>
            <a:ext cx="3357586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0" y="4143380"/>
            <a:ext cx="2119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Constantia" pitchFamily="18" charset="0"/>
              </a:rPr>
              <a:t>y = sin(x -</a:t>
            </a:r>
            <a:r>
              <a:rPr lang="el-GR" sz="2400" b="1" i="1" dirty="0" smtClean="0">
                <a:solidFill>
                  <a:srgbClr val="0070C0"/>
                </a:solidFill>
                <a:latin typeface="Constantia" pitchFamily="18" charset="0"/>
              </a:rPr>
              <a:t>π/</a:t>
            </a:r>
            <a:r>
              <a:rPr lang="en-US" sz="2400" b="1" i="1" dirty="0" smtClean="0">
                <a:solidFill>
                  <a:srgbClr val="0070C0"/>
                </a:solidFill>
                <a:latin typeface="Constantia" pitchFamily="18" charset="0"/>
              </a:rPr>
              <a:t>2)</a:t>
            </a:r>
            <a:endParaRPr lang="ru-RU" sz="2400" b="1" i="1" dirty="0">
              <a:solidFill>
                <a:srgbClr val="0070C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10227" t="7254" r="6439" b="7254"/>
          <a:stretch>
            <a:fillRect/>
          </a:stretch>
        </p:blipFill>
        <p:spPr bwMode="auto">
          <a:xfrm>
            <a:off x="1857356" y="2071678"/>
            <a:ext cx="7000926" cy="35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6" name="Прямая со стрелкой 35"/>
          <p:cNvCxnSpPr>
            <a:endCxn id="1026" idx="0"/>
          </p:cNvCxnSpPr>
          <p:nvPr/>
        </p:nvCxnSpPr>
        <p:spPr>
          <a:xfrm rot="5400000" flipH="1">
            <a:off x="3477701" y="3821909"/>
            <a:ext cx="37862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 flipH="1">
            <a:off x="1928794" y="3786191"/>
            <a:ext cx="6929486" cy="3571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00694" y="1785926"/>
            <a:ext cx="300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Constantia" pitchFamily="18" charset="0"/>
              </a:rPr>
              <a:t>y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15404" y="3357562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Constantia" pitchFamily="18" charset="0"/>
              </a:rPr>
              <a:t>x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00628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357818" y="421481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4429124" y="3786190"/>
            <a:ext cx="143670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7858545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715009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144033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1572001" y="3285727"/>
            <a:ext cx="142876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929322" y="378619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286248" y="378619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929454" y="378619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43834" y="378619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3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572528" y="3786190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2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500430" y="378619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500298" y="3786190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-3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85918" y="385762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-2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86380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0" y="3000372"/>
            <a:ext cx="1885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B0F0"/>
                </a:solidFill>
                <a:latin typeface="Constantia" pitchFamily="18" charset="0"/>
              </a:rPr>
              <a:t>y = </a:t>
            </a:r>
            <a:r>
              <a:rPr lang="en-US" sz="2000" b="1" i="1" dirty="0" err="1" smtClean="0">
                <a:solidFill>
                  <a:srgbClr val="00B0F0"/>
                </a:solidFill>
                <a:latin typeface="Constantia" pitchFamily="18" charset="0"/>
              </a:rPr>
              <a:t>cos</a:t>
            </a:r>
            <a:r>
              <a:rPr lang="en-US" sz="2000" b="1" i="1" dirty="0" smtClean="0">
                <a:solidFill>
                  <a:srgbClr val="00B0F0"/>
                </a:solidFill>
                <a:latin typeface="Constantia" pitchFamily="18" charset="0"/>
              </a:rPr>
              <a:t>(x -</a:t>
            </a:r>
            <a:r>
              <a:rPr lang="el-GR" sz="2000" b="1" i="1" dirty="0" smtClean="0">
                <a:solidFill>
                  <a:srgbClr val="00B0F0"/>
                </a:solidFill>
                <a:latin typeface="Constantia" pitchFamily="18" charset="0"/>
              </a:rPr>
              <a:t>π/</a:t>
            </a:r>
            <a:r>
              <a:rPr lang="en-US" sz="2000" b="1" i="1" dirty="0" smtClean="0">
                <a:solidFill>
                  <a:srgbClr val="00B0F0"/>
                </a:solidFill>
                <a:latin typeface="Constantia" pitchFamily="18" charset="0"/>
              </a:rPr>
              <a:t>2)</a:t>
            </a:r>
            <a:endParaRPr lang="ru-RU" sz="2000" b="1" i="1" dirty="0">
              <a:solidFill>
                <a:srgbClr val="00B0F0"/>
              </a:solidFill>
              <a:latin typeface="Constantia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0" y="3429000"/>
            <a:ext cx="1638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Constantia" pitchFamily="18" charset="0"/>
              </a:rPr>
              <a:t>y = </a:t>
            </a:r>
            <a:r>
              <a:rPr lang="en-US" sz="2800" b="1" i="1" dirty="0" err="1" smtClean="0">
                <a:latin typeface="Constantia" pitchFamily="18" charset="0"/>
              </a:rPr>
              <a:t>cos</a:t>
            </a:r>
            <a:r>
              <a:rPr lang="en-US" sz="2800" b="1" i="1" dirty="0" smtClean="0">
                <a:latin typeface="Constantia" pitchFamily="18" charset="0"/>
              </a:rPr>
              <a:t> x </a:t>
            </a:r>
            <a:endParaRPr lang="ru-RU" sz="2800" b="1" i="1" dirty="0">
              <a:latin typeface="Constantia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57224" y="428604"/>
            <a:ext cx="733572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onstantia" pitchFamily="18" charset="0"/>
              </a:rPr>
              <a:t>Построение функции </a:t>
            </a:r>
            <a:r>
              <a:rPr lang="en-US" sz="3200" b="1" dirty="0" smtClean="0">
                <a:latin typeface="Constantia" pitchFamily="18" charset="0"/>
              </a:rPr>
              <a:t>y = </a:t>
            </a:r>
            <a:r>
              <a:rPr lang="en-US" sz="3200" b="1" dirty="0" err="1" smtClean="0">
                <a:latin typeface="Constantia" pitchFamily="18" charset="0"/>
              </a:rPr>
              <a:t>cos</a:t>
            </a:r>
            <a:r>
              <a:rPr lang="en-US" sz="3200" b="1" dirty="0" smtClean="0">
                <a:latin typeface="Constantia" pitchFamily="18" charset="0"/>
              </a:rPr>
              <a:t>(x ±</a:t>
            </a:r>
            <a:r>
              <a:rPr lang="el-GR" sz="3200" b="1" dirty="0" smtClean="0">
                <a:latin typeface="Constantia" pitchFamily="18" charset="0"/>
              </a:rPr>
              <a:t>π/</a:t>
            </a:r>
            <a:r>
              <a:rPr lang="en-US" sz="3200" b="1" dirty="0" smtClean="0">
                <a:latin typeface="Constantia" pitchFamily="18" charset="0"/>
              </a:rPr>
              <a:t>2)</a:t>
            </a:r>
            <a:endParaRPr lang="ru-RU" sz="3200" b="1" dirty="0">
              <a:latin typeface="Constantia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0" y="4143380"/>
            <a:ext cx="1885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Constantia" pitchFamily="18" charset="0"/>
              </a:rPr>
              <a:t>y = </a:t>
            </a:r>
            <a:r>
              <a:rPr lang="en-US" sz="2000" b="1" i="1" dirty="0" err="1" smtClean="0">
                <a:solidFill>
                  <a:srgbClr val="FF0000"/>
                </a:solidFill>
                <a:latin typeface="Constantia" pitchFamily="18" charset="0"/>
              </a:rPr>
              <a:t>cos</a:t>
            </a:r>
            <a:r>
              <a:rPr lang="en-US" sz="2000" b="1" i="1" dirty="0" smtClean="0">
                <a:solidFill>
                  <a:srgbClr val="FF0000"/>
                </a:solidFill>
                <a:latin typeface="Constantia" pitchFamily="18" charset="0"/>
              </a:rPr>
              <a:t>(x +</a:t>
            </a:r>
            <a:r>
              <a:rPr lang="el-GR" sz="2000" b="1" i="1" dirty="0" smtClean="0">
                <a:solidFill>
                  <a:srgbClr val="FF0000"/>
                </a:solidFill>
                <a:latin typeface="Constantia" pitchFamily="18" charset="0"/>
              </a:rPr>
              <a:t>π/</a:t>
            </a:r>
            <a:r>
              <a:rPr lang="en-US" sz="2000" b="1" i="1" dirty="0" smtClean="0">
                <a:solidFill>
                  <a:srgbClr val="FF0000"/>
                </a:solidFill>
                <a:latin typeface="Constantia" pitchFamily="18" charset="0"/>
              </a:rPr>
              <a:t>2)</a:t>
            </a:r>
            <a:endParaRPr lang="ru-RU" sz="2000" b="1" i="1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4500562" y="3786190"/>
            <a:ext cx="3429024" cy="1588"/>
          </a:xfrm>
          <a:prstGeom prst="line">
            <a:avLst/>
          </a:prstGeom>
          <a:ln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2786050" y="3786190"/>
            <a:ext cx="3429024" cy="1588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9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0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1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2" name="Line 28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3" name="Line 29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4" name="Line 30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5" name="Line 31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6" name="Line 32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7" name="Line 33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8" name="Line 34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9" name="Line 35"/>
          <p:cNvSpPr>
            <a:spLocks noChangeShapeType="1"/>
          </p:cNvSpPr>
          <p:nvPr/>
        </p:nvSpPr>
        <p:spPr bwMode="auto">
          <a:xfrm>
            <a:off x="7500958" y="214290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0" name="Line 36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1" name="Line 37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2" name="Line 38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3" name="Line 39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4" name="Line 40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5" name="Line 41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6" name="Line 42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7" name="Line 43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8" name="Line 44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9" name="Line 45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0" name="Line 46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1" name="Line 47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2" name="Line 48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3" name="Line 49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4" name="Line 50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5" name="Line 51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6" name="Text Box 52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dirty="0">
                <a:latin typeface="Times New Roman" pitchFamily="18" charset="0"/>
              </a:rPr>
              <a:t>   </a:t>
            </a:r>
            <a:r>
              <a:rPr lang="en-US" sz="5400" dirty="0" smtClean="0">
                <a:latin typeface="Times New Roman" pitchFamily="18" charset="0"/>
              </a:rPr>
              <a:t>   </a:t>
            </a:r>
            <a:r>
              <a:rPr lang="ru-RU" sz="4800" b="1" dirty="0" smtClean="0">
                <a:latin typeface="Times New Roman" pitchFamily="18" charset="0"/>
              </a:rPr>
              <a:t>  </a:t>
            </a:r>
            <a:r>
              <a:rPr lang="ru-RU" sz="4800" b="1" dirty="0">
                <a:latin typeface="Times New Roman" pitchFamily="18" charset="0"/>
              </a:rPr>
              <a:t>0    </a:t>
            </a:r>
            <a:r>
              <a:rPr lang="ru-RU" sz="4800" b="1" dirty="0" smtClean="0">
                <a:latin typeface="Times New Roman" pitchFamily="18" charset="0"/>
              </a:rPr>
              <a:t>  </a:t>
            </a:r>
            <a:endParaRPr lang="ru-RU" sz="4800" b="1" dirty="0">
              <a:latin typeface="Times New Roman" pitchFamily="18" charset="0"/>
            </a:endParaRPr>
          </a:p>
        </p:txBody>
      </p:sp>
      <p:sp>
        <p:nvSpPr>
          <p:cNvPr id="22578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84" name="Line 64"/>
          <p:cNvSpPr>
            <a:spLocks noChangeShapeType="1"/>
          </p:cNvSpPr>
          <p:nvPr/>
        </p:nvSpPr>
        <p:spPr bwMode="auto">
          <a:xfrm flipH="1">
            <a:off x="4556125" y="152400"/>
            <a:ext cx="15875" cy="643255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80" name="Text Box 66"/>
          <p:cNvSpPr txBox="1">
            <a:spLocks noChangeArrowheads="1"/>
          </p:cNvSpPr>
          <p:nvPr/>
        </p:nvSpPr>
        <p:spPr bwMode="auto">
          <a:xfrm>
            <a:off x="6643702" y="2285992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у = </a:t>
            </a:r>
            <a:r>
              <a:rPr lang="en-US" sz="2400" b="1" dirty="0" smtClean="0">
                <a:solidFill>
                  <a:srgbClr val="FF0000"/>
                </a:solidFill>
              </a:rPr>
              <a:t>f(x)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9" name="Полилиния 58"/>
          <p:cNvSpPr/>
          <p:nvPr/>
        </p:nvSpPr>
        <p:spPr>
          <a:xfrm>
            <a:off x="2500298" y="2357430"/>
            <a:ext cx="4075191" cy="1996483"/>
          </a:xfrm>
          <a:custGeom>
            <a:avLst/>
            <a:gdLst>
              <a:gd name="connsiteX0" fmla="*/ 83389 w 4017034"/>
              <a:gd name="connsiteY0" fmla="*/ 1984076 h 1984076"/>
              <a:gd name="connsiteX1" fmla="*/ 324928 w 4017034"/>
              <a:gd name="connsiteY1" fmla="*/ 103517 h 1984076"/>
              <a:gd name="connsiteX2" fmla="*/ 2032958 w 4017034"/>
              <a:gd name="connsiteY2" fmla="*/ 1863306 h 1984076"/>
              <a:gd name="connsiteX3" fmla="*/ 3982528 w 4017034"/>
              <a:gd name="connsiteY3" fmla="*/ 69011 h 1984076"/>
              <a:gd name="connsiteX4" fmla="*/ 3982528 w 4017034"/>
              <a:gd name="connsiteY4" fmla="*/ 69011 h 1984076"/>
              <a:gd name="connsiteX5" fmla="*/ 4017034 w 4017034"/>
              <a:gd name="connsiteY5" fmla="*/ 0 h 1984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17034" h="1984076">
                <a:moveTo>
                  <a:pt x="83389" y="1984076"/>
                </a:moveTo>
                <a:cubicBezTo>
                  <a:pt x="41694" y="1053860"/>
                  <a:pt x="0" y="123645"/>
                  <a:pt x="324928" y="103517"/>
                </a:cubicBezTo>
                <a:cubicBezTo>
                  <a:pt x="649856" y="83389"/>
                  <a:pt x="1423358" y="1869057"/>
                  <a:pt x="2032958" y="1863306"/>
                </a:cubicBezTo>
                <a:cubicBezTo>
                  <a:pt x="2642558" y="1857555"/>
                  <a:pt x="3982528" y="69011"/>
                  <a:pt x="3982528" y="69011"/>
                </a:cubicBezTo>
                <a:lnTo>
                  <a:pt x="3982528" y="69011"/>
                </a:lnTo>
                <a:lnTo>
                  <a:pt x="4017034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Oval 63"/>
          <p:cNvSpPr>
            <a:spLocks noChangeArrowheads="1"/>
          </p:cNvSpPr>
          <p:nvPr/>
        </p:nvSpPr>
        <p:spPr bwMode="auto">
          <a:xfrm>
            <a:off x="4500562" y="1860540"/>
            <a:ext cx="150813" cy="1397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4714876" y="85723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2" name="Полилиния 61"/>
          <p:cNvSpPr/>
          <p:nvPr/>
        </p:nvSpPr>
        <p:spPr>
          <a:xfrm>
            <a:off x="2500298" y="2357430"/>
            <a:ext cx="4075191" cy="1996483"/>
          </a:xfrm>
          <a:custGeom>
            <a:avLst/>
            <a:gdLst>
              <a:gd name="connsiteX0" fmla="*/ 83389 w 4017034"/>
              <a:gd name="connsiteY0" fmla="*/ 1984076 h 1984076"/>
              <a:gd name="connsiteX1" fmla="*/ 324928 w 4017034"/>
              <a:gd name="connsiteY1" fmla="*/ 103517 h 1984076"/>
              <a:gd name="connsiteX2" fmla="*/ 2032958 w 4017034"/>
              <a:gd name="connsiteY2" fmla="*/ 1863306 h 1984076"/>
              <a:gd name="connsiteX3" fmla="*/ 3982528 w 4017034"/>
              <a:gd name="connsiteY3" fmla="*/ 69011 h 1984076"/>
              <a:gd name="connsiteX4" fmla="*/ 3982528 w 4017034"/>
              <a:gd name="connsiteY4" fmla="*/ 69011 h 1984076"/>
              <a:gd name="connsiteX5" fmla="*/ 4017034 w 4017034"/>
              <a:gd name="connsiteY5" fmla="*/ 0 h 1984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17034" h="1984076">
                <a:moveTo>
                  <a:pt x="83389" y="1984076"/>
                </a:moveTo>
                <a:cubicBezTo>
                  <a:pt x="41694" y="1053860"/>
                  <a:pt x="0" y="123645"/>
                  <a:pt x="324928" y="103517"/>
                </a:cubicBezTo>
                <a:cubicBezTo>
                  <a:pt x="649856" y="83389"/>
                  <a:pt x="1423358" y="1869057"/>
                  <a:pt x="2032958" y="1863306"/>
                </a:cubicBezTo>
                <a:cubicBezTo>
                  <a:pt x="2642558" y="1857555"/>
                  <a:pt x="3982528" y="69011"/>
                  <a:pt x="3982528" y="69011"/>
                </a:cubicBezTo>
                <a:lnTo>
                  <a:pt x="3982528" y="69011"/>
                </a:lnTo>
                <a:lnTo>
                  <a:pt x="4017034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 Box 66"/>
          <p:cNvSpPr txBox="1">
            <a:spLocks noChangeArrowheads="1"/>
          </p:cNvSpPr>
          <p:nvPr/>
        </p:nvSpPr>
        <p:spPr bwMode="auto">
          <a:xfrm>
            <a:off x="6500826" y="21429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у = </a:t>
            </a:r>
            <a:r>
              <a:rPr lang="en-US" sz="2400" b="1" dirty="0" smtClean="0">
                <a:solidFill>
                  <a:schemeClr val="tx2"/>
                </a:solidFill>
              </a:rPr>
              <a:t>f(x)+a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64" name="Полилиния 63"/>
          <p:cNvSpPr/>
          <p:nvPr/>
        </p:nvSpPr>
        <p:spPr>
          <a:xfrm>
            <a:off x="2500298" y="2357430"/>
            <a:ext cx="4075191" cy="1996483"/>
          </a:xfrm>
          <a:custGeom>
            <a:avLst/>
            <a:gdLst>
              <a:gd name="connsiteX0" fmla="*/ 83389 w 4017034"/>
              <a:gd name="connsiteY0" fmla="*/ 1984076 h 1984076"/>
              <a:gd name="connsiteX1" fmla="*/ 324928 w 4017034"/>
              <a:gd name="connsiteY1" fmla="*/ 103517 h 1984076"/>
              <a:gd name="connsiteX2" fmla="*/ 2032958 w 4017034"/>
              <a:gd name="connsiteY2" fmla="*/ 1863306 h 1984076"/>
              <a:gd name="connsiteX3" fmla="*/ 3982528 w 4017034"/>
              <a:gd name="connsiteY3" fmla="*/ 69011 h 1984076"/>
              <a:gd name="connsiteX4" fmla="*/ 3982528 w 4017034"/>
              <a:gd name="connsiteY4" fmla="*/ 69011 h 1984076"/>
              <a:gd name="connsiteX5" fmla="*/ 4017034 w 4017034"/>
              <a:gd name="connsiteY5" fmla="*/ 0 h 1984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17034" h="1984076">
                <a:moveTo>
                  <a:pt x="83389" y="1984076"/>
                </a:moveTo>
                <a:cubicBezTo>
                  <a:pt x="41694" y="1053860"/>
                  <a:pt x="0" y="123645"/>
                  <a:pt x="324928" y="103517"/>
                </a:cubicBezTo>
                <a:cubicBezTo>
                  <a:pt x="649856" y="83389"/>
                  <a:pt x="1423358" y="1869057"/>
                  <a:pt x="2032958" y="1863306"/>
                </a:cubicBezTo>
                <a:cubicBezTo>
                  <a:pt x="2642558" y="1857555"/>
                  <a:pt x="3982528" y="69011"/>
                  <a:pt x="3982528" y="69011"/>
                </a:cubicBezTo>
                <a:lnTo>
                  <a:pt x="3982528" y="69011"/>
                </a:lnTo>
                <a:lnTo>
                  <a:pt x="4017034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Oval 63"/>
          <p:cNvSpPr>
            <a:spLocks noChangeArrowheads="1"/>
          </p:cNvSpPr>
          <p:nvPr/>
        </p:nvSpPr>
        <p:spPr bwMode="auto">
          <a:xfrm>
            <a:off x="4500562" y="6357958"/>
            <a:ext cx="150813" cy="1397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4714876" y="600076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-a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6643702" y="6215082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у =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f(x)-a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L 0.00382 -0.335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1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2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/>
      <p:bldP spid="64" grpId="1" animBg="1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9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0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1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2" name="Line 28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3" name="Line 29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4" name="Line 30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5" name="Line 31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6" name="Line 32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7" name="Line 33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8" name="Line 34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9" name="Line 35"/>
          <p:cNvSpPr>
            <a:spLocks noChangeShapeType="1"/>
          </p:cNvSpPr>
          <p:nvPr/>
        </p:nvSpPr>
        <p:spPr bwMode="auto">
          <a:xfrm>
            <a:off x="7500958" y="214290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0" name="Line 36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1" name="Line 37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2" name="Line 38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3" name="Line 39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4" name="Line 40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5" name="Line 41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6" name="Line 42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7" name="Line 43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8" name="Line 44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9" name="Line 45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0" name="Line 46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1" name="Line 47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2" name="Line 48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3" name="Line 49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4" name="Line 50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5" name="Line 51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6" name="Text Box 52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dirty="0">
                <a:latin typeface="Times New Roman" pitchFamily="18" charset="0"/>
              </a:rPr>
              <a:t>   </a:t>
            </a:r>
            <a:r>
              <a:rPr lang="en-US" sz="5400" dirty="0" smtClean="0">
                <a:latin typeface="Times New Roman" pitchFamily="18" charset="0"/>
              </a:rPr>
              <a:t>   </a:t>
            </a:r>
            <a:r>
              <a:rPr lang="ru-RU" sz="4800" b="1" dirty="0" smtClean="0">
                <a:latin typeface="Times New Roman" pitchFamily="18" charset="0"/>
              </a:rPr>
              <a:t>  </a:t>
            </a:r>
            <a:r>
              <a:rPr lang="ru-RU" sz="4800" b="1" dirty="0">
                <a:latin typeface="Times New Roman" pitchFamily="18" charset="0"/>
              </a:rPr>
              <a:t>0    </a:t>
            </a:r>
            <a:r>
              <a:rPr lang="ru-RU" sz="4800" b="1" dirty="0" smtClean="0">
                <a:latin typeface="Times New Roman" pitchFamily="18" charset="0"/>
              </a:rPr>
              <a:t>  </a:t>
            </a:r>
            <a:endParaRPr lang="ru-RU" sz="4800" b="1" dirty="0">
              <a:latin typeface="Times New Roman" pitchFamily="18" charset="0"/>
            </a:endParaRPr>
          </a:p>
        </p:txBody>
      </p:sp>
      <p:sp>
        <p:nvSpPr>
          <p:cNvPr id="22578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84" name="Line 64"/>
          <p:cNvSpPr>
            <a:spLocks noChangeShapeType="1"/>
          </p:cNvSpPr>
          <p:nvPr/>
        </p:nvSpPr>
        <p:spPr bwMode="auto">
          <a:xfrm flipH="1">
            <a:off x="4556125" y="152400"/>
            <a:ext cx="15875" cy="643255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80" name="Text Box 66"/>
          <p:cNvSpPr txBox="1">
            <a:spLocks noChangeArrowheads="1"/>
          </p:cNvSpPr>
          <p:nvPr/>
        </p:nvSpPr>
        <p:spPr bwMode="auto">
          <a:xfrm>
            <a:off x="2428860" y="428604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у = </a:t>
            </a:r>
            <a:r>
              <a:rPr lang="en-US" sz="2400" b="1" dirty="0" smtClean="0">
                <a:solidFill>
                  <a:srgbClr val="FF0000"/>
                </a:solidFill>
              </a:rPr>
              <a:t>f(x)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0" name="Oval 63"/>
          <p:cNvSpPr>
            <a:spLocks noChangeArrowheads="1"/>
          </p:cNvSpPr>
          <p:nvPr/>
        </p:nvSpPr>
        <p:spPr bwMode="auto">
          <a:xfrm>
            <a:off x="6858016" y="3357562"/>
            <a:ext cx="150813" cy="1397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6715140" y="3571876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3" name="Text Box 66"/>
          <p:cNvSpPr txBox="1">
            <a:spLocks noChangeArrowheads="1"/>
          </p:cNvSpPr>
          <p:nvPr/>
        </p:nvSpPr>
        <p:spPr bwMode="auto">
          <a:xfrm>
            <a:off x="6500826" y="21429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у = </a:t>
            </a:r>
            <a:r>
              <a:rPr lang="en-US" sz="2400" b="1" dirty="0" smtClean="0">
                <a:solidFill>
                  <a:schemeClr val="tx2"/>
                </a:solidFill>
              </a:rPr>
              <a:t>f(</a:t>
            </a:r>
            <a:r>
              <a:rPr lang="en-US" sz="2400" b="1" dirty="0" err="1" smtClean="0">
                <a:solidFill>
                  <a:schemeClr val="tx2"/>
                </a:solidFill>
              </a:rPr>
              <a:t>x+b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65" name="Oval 63"/>
          <p:cNvSpPr>
            <a:spLocks noChangeArrowheads="1"/>
          </p:cNvSpPr>
          <p:nvPr/>
        </p:nvSpPr>
        <p:spPr bwMode="auto">
          <a:xfrm>
            <a:off x="2285984" y="3357562"/>
            <a:ext cx="150813" cy="1397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2143108" y="371475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-b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500034" y="5857892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у =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f(x-b)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1" name="Полилиния 70"/>
          <p:cNvSpPr/>
          <p:nvPr/>
        </p:nvSpPr>
        <p:spPr>
          <a:xfrm>
            <a:off x="3042425" y="1029629"/>
            <a:ext cx="3101897" cy="4733693"/>
          </a:xfrm>
          <a:custGeom>
            <a:avLst/>
            <a:gdLst>
              <a:gd name="connsiteX0" fmla="*/ 68765 w 3101897"/>
              <a:gd name="connsiteY0" fmla="*/ 1289825 h 4733693"/>
              <a:gd name="connsiteX1" fmla="*/ 247185 w 3101897"/>
              <a:gd name="connsiteY1" fmla="*/ 185854 h 4733693"/>
              <a:gd name="connsiteX2" fmla="*/ 1551877 w 3101897"/>
              <a:gd name="connsiteY2" fmla="*/ 2404947 h 4733693"/>
              <a:gd name="connsiteX3" fmla="*/ 2522034 w 3101897"/>
              <a:gd name="connsiteY3" fmla="*/ 4434469 h 4733693"/>
              <a:gd name="connsiteX4" fmla="*/ 3101897 w 3101897"/>
              <a:gd name="connsiteY4" fmla="*/ 4200293 h 4733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1897" h="4733693">
                <a:moveTo>
                  <a:pt x="68765" y="1289825"/>
                </a:moveTo>
                <a:cubicBezTo>
                  <a:pt x="34382" y="644912"/>
                  <a:pt x="0" y="0"/>
                  <a:pt x="247185" y="185854"/>
                </a:cubicBezTo>
                <a:cubicBezTo>
                  <a:pt x="494370" y="371708"/>
                  <a:pt x="1172736" y="1696845"/>
                  <a:pt x="1551877" y="2404947"/>
                </a:cubicBezTo>
                <a:cubicBezTo>
                  <a:pt x="1931019" y="3113050"/>
                  <a:pt x="2263697" y="4135245"/>
                  <a:pt x="2522034" y="4434469"/>
                </a:cubicBezTo>
                <a:cubicBezTo>
                  <a:pt x="2780371" y="4733693"/>
                  <a:pt x="2941134" y="4466993"/>
                  <a:pt x="3101897" y="4200293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3041739" y="1000108"/>
            <a:ext cx="3101897" cy="4733693"/>
          </a:xfrm>
          <a:custGeom>
            <a:avLst/>
            <a:gdLst>
              <a:gd name="connsiteX0" fmla="*/ 68765 w 3101897"/>
              <a:gd name="connsiteY0" fmla="*/ 1289825 h 4733693"/>
              <a:gd name="connsiteX1" fmla="*/ 247185 w 3101897"/>
              <a:gd name="connsiteY1" fmla="*/ 185854 h 4733693"/>
              <a:gd name="connsiteX2" fmla="*/ 1551877 w 3101897"/>
              <a:gd name="connsiteY2" fmla="*/ 2404947 h 4733693"/>
              <a:gd name="connsiteX3" fmla="*/ 2522034 w 3101897"/>
              <a:gd name="connsiteY3" fmla="*/ 4434469 h 4733693"/>
              <a:gd name="connsiteX4" fmla="*/ 3101897 w 3101897"/>
              <a:gd name="connsiteY4" fmla="*/ 4200293 h 4733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1897" h="4733693">
                <a:moveTo>
                  <a:pt x="68765" y="1289825"/>
                </a:moveTo>
                <a:cubicBezTo>
                  <a:pt x="34382" y="644912"/>
                  <a:pt x="0" y="0"/>
                  <a:pt x="247185" y="185854"/>
                </a:cubicBezTo>
                <a:cubicBezTo>
                  <a:pt x="494370" y="371708"/>
                  <a:pt x="1172736" y="1696845"/>
                  <a:pt x="1551877" y="2404947"/>
                </a:cubicBezTo>
                <a:cubicBezTo>
                  <a:pt x="1931019" y="3113050"/>
                  <a:pt x="2263697" y="4135245"/>
                  <a:pt x="2522034" y="4434469"/>
                </a:cubicBezTo>
                <a:cubicBezTo>
                  <a:pt x="2780371" y="4733693"/>
                  <a:pt x="2941134" y="4466993"/>
                  <a:pt x="3101897" y="4200293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3071802" y="1000108"/>
            <a:ext cx="3101897" cy="4733693"/>
          </a:xfrm>
          <a:custGeom>
            <a:avLst/>
            <a:gdLst>
              <a:gd name="connsiteX0" fmla="*/ 68765 w 3101897"/>
              <a:gd name="connsiteY0" fmla="*/ 1289825 h 4733693"/>
              <a:gd name="connsiteX1" fmla="*/ 247185 w 3101897"/>
              <a:gd name="connsiteY1" fmla="*/ 185854 h 4733693"/>
              <a:gd name="connsiteX2" fmla="*/ 1551877 w 3101897"/>
              <a:gd name="connsiteY2" fmla="*/ 2404947 h 4733693"/>
              <a:gd name="connsiteX3" fmla="*/ 2522034 w 3101897"/>
              <a:gd name="connsiteY3" fmla="*/ 4434469 h 4733693"/>
              <a:gd name="connsiteX4" fmla="*/ 3101897 w 3101897"/>
              <a:gd name="connsiteY4" fmla="*/ 4200293 h 4733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1897" h="4733693">
                <a:moveTo>
                  <a:pt x="68765" y="1289825"/>
                </a:moveTo>
                <a:cubicBezTo>
                  <a:pt x="34382" y="644912"/>
                  <a:pt x="0" y="0"/>
                  <a:pt x="247185" y="185854"/>
                </a:cubicBezTo>
                <a:cubicBezTo>
                  <a:pt x="494370" y="371708"/>
                  <a:pt x="1172736" y="1696845"/>
                  <a:pt x="1551877" y="2404947"/>
                </a:cubicBezTo>
                <a:cubicBezTo>
                  <a:pt x="1931019" y="3113050"/>
                  <a:pt x="2263697" y="4135245"/>
                  <a:pt x="2522034" y="4434469"/>
                </a:cubicBezTo>
                <a:cubicBezTo>
                  <a:pt x="2780371" y="4733693"/>
                  <a:pt x="2941134" y="4466993"/>
                  <a:pt x="3101897" y="4200293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7" grpId="0"/>
      <p:bldP spid="72" grpId="0" animBg="1"/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9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0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1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2" name="Line 28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3" name="Line 29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4" name="Line 30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5" name="Line 31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6" name="Line 32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7" name="Line 33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8" name="Line 34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9" name="Line 35"/>
          <p:cNvSpPr>
            <a:spLocks noChangeShapeType="1"/>
          </p:cNvSpPr>
          <p:nvPr/>
        </p:nvSpPr>
        <p:spPr bwMode="auto">
          <a:xfrm>
            <a:off x="7500958" y="214290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0" name="Line 36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1" name="Line 37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2" name="Line 38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3" name="Line 39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4" name="Line 40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5" name="Line 41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6" name="Line 42"/>
          <p:cNvSpPr>
            <a:spLocks noChangeShapeType="1"/>
          </p:cNvSpPr>
          <p:nvPr/>
        </p:nvSpPr>
        <p:spPr bwMode="auto">
          <a:xfrm>
            <a:off x="3428992" y="0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7" name="Line 43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8" name="Line 44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9" name="Line 45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0" name="Line 46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1" name="Line 47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2" name="Line 48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3" name="Line 49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4" name="Line 50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5" name="Line 51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6" name="Text Box 52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dirty="0">
                <a:latin typeface="Times New Roman" pitchFamily="18" charset="0"/>
              </a:rPr>
              <a:t>   </a:t>
            </a:r>
            <a:r>
              <a:rPr lang="en-US" sz="5400" dirty="0" smtClean="0">
                <a:latin typeface="Times New Roman" pitchFamily="18" charset="0"/>
              </a:rPr>
              <a:t>   </a:t>
            </a:r>
            <a:r>
              <a:rPr lang="ru-RU" sz="4800" b="1" dirty="0" smtClean="0">
                <a:latin typeface="Times New Roman" pitchFamily="18" charset="0"/>
              </a:rPr>
              <a:t>  </a:t>
            </a:r>
            <a:r>
              <a:rPr lang="ru-RU" sz="4800" b="1" dirty="0">
                <a:latin typeface="Times New Roman" pitchFamily="18" charset="0"/>
              </a:rPr>
              <a:t>0    </a:t>
            </a:r>
            <a:r>
              <a:rPr lang="ru-RU" sz="4800" b="1" dirty="0" smtClean="0">
                <a:latin typeface="Times New Roman" pitchFamily="18" charset="0"/>
              </a:rPr>
              <a:t>  </a:t>
            </a:r>
            <a:endParaRPr lang="ru-RU" sz="4800" b="1" dirty="0">
              <a:latin typeface="Times New Roman" pitchFamily="18" charset="0"/>
            </a:endParaRPr>
          </a:p>
        </p:txBody>
      </p:sp>
      <p:sp>
        <p:nvSpPr>
          <p:cNvPr id="22578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84" name="Line 64"/>
          <p:cNvSpPr>
            <a:spLocks noChangeShapeType="1"/>
          </p:cNvSpPr>
          <p:nvPr/>
        </p:nvSpPr>
        <p:spPr bwMode="auto">
          <a:xfrm flipH="1">
            <a:off x="4556125" y="152400"/>
            <a:ext cx="15875" cy="643255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80" name="Text Box 66"/>
          <p:cNvSpPr txBox="1">
            <a:spLocks noChangeArrowheads="1"/>
          </p:cNvSpPr>
          <p:nvPr/>
        </p:nvSpPr>
        <p:spPr bwMode="auto">
          <a:xfrm>
            <a:off x="2428860" y="428604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у = к</a:t>
            </a:r>
            <a:r>
              <a:rPr lang="en-US" sz="2400" b="1" dirty="0" smtClean="0">
                <a:solidFill>
                  <a:srgbClr val="FF0000"/>
                </a:solidFill>
              </a:rPr>
              <a:t>f(x)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3" name="Text Box 66"/>
          <p:cNvSpPr txBox="1">
            <a:spLocks noChangeArrowheads="1"/>
          </p:cNvSpPr>
          <p:nvPr/>
        </p:nvSpPr>
        <p:spPr bwMode="auto">
          <a:xfrm>
            <a:off x="7286644" y="2071678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у = </a:t>
            </a:r>
            <a:r>
              <a:rPr lang="en-US" sz="2400" b="1" dirty="0" smtClean="0">
                <a:solidFill>
                  <a:schemeClr val="tx2"/>
                </a:solidFill>
              </a:rPr>
              <a:t>f(x)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74" name="Диаграмма 73"/>
          <p:cNvGraphicFramePr/>
          <p:nvPr/>
        </p:nvGraphicFramePr>
        <p:xfrm>
          <a:off x="714348" y="-571528"/>
          <a:ext cx="7643866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6" name="Прямая со стрелкой 75"/>
          <p:cNvCxnSpPr/>
          <p:nvPr/>
        </p:nvCxnSpPr>
        <p:spPr>
          <a:xfrm rot="5400000" flipH="1" flipV="1">
            <a:off x="1427934" y="1142984"/>
            <a:ext cx="1429554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5400000" flipH="1" flipV="1">
            <a:off x="1750993" y="1606537"/>
            <a:ext cx="121444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rot="5400000" flipH="1" flipV="1">
            <a:off x="2143902" y="2070884"/>
            <a:ext cx="100013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rot="5400000" flipH="1" flipV="1">
            <a:off x="2822563" y="2678107"/>
            <a:ext cx="64294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rot="5400000" flipH="1" flipV="1">
            <a:off x="6286512" y="1214422"/>
            <a:ext cx="1429554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rot="5400000" flipH="1" flipV="1">
            <a:off x="6108711" y="1606537"/>
            <a:ext cx="121444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rot="5400000" flipH="1" flipV="1">
            <a:off x="6001554" y="1999446"/>
            <a:ext cx="100013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rot="5400000" flipH="1" flipV="1">
            <a:off x="5857884" y="2428868"/>
            <a:ext cx="71438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9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0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1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2" name="Line 28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3" name="Line 29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4" name="Line 30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5" name="Line 31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6" name="Line 32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7" name="Line 33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8" name="Line 34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9" name="Line 35"/>
          <p:cNvSpPr>
            <a:spLocks noChangeShapeType="1"/>
          </p:cNvSpPr>
          <p:nvPr/>
        </p:nvSpPr>
        <p:spPr bwMode="auto">
          <a:xfrm>
            <a:off x="7500958" y="214290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0" name="Line 36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1" name="Line 37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2" name="Line 38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3" name="Line 39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4" name="Line 40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5" name="Line 41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6" name="Line 42"/>
          <p:cNvSpPr>
            <a:spLocks noChangeShapeType="1"/>
          </p:cNvSpPr>
          <p:nvPr/>
        </p:nvSpPr>
        <p:spPr bwMode="auto">
          <a:xfrm>
            <a:off x="3428992" y="0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7" name="Line 43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8" name="Line 44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9" name="Line 45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0" name="Line 46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1" name="Line 47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2" name="Line 48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3" name="Line 49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4" name="Line 50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5" name="Line 51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6" name="Text Box 52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dirty="0">
                <a:latin typeface="Times New Roman" pitchFamily="18" charset="0"/>
              </a:rPr>
              <a:t>   </a:t>
            </a:r>
            <a:r>
              <a:rPr lang="en-US" sz="5400" dirty="0" smtClean="0">
                <a:latin typeface="Times New Roman" pitchFamily="18" charset="0"/>
              </a:rPr>
              <a:t>   </a:t>
            </a:r>
            <a:r>
              <a:rPr lang="ru-RU" sz="4800" b="1" dirty="0" smtClean="0">
                <a:latin typeface="Times New Roman" pitchFamily="18" charset="0"/>
              </a:rPr>
              <a:t>  </a:t>
            </a:r>
            <a:r>
              <a:rPr lang="ru-RU" sz="4800" b="1" dirty="0">
                <a:latin typeface="Times New Roman" pitchFamily="18" charset="0"/>
              </a:rPr>
              <a:t>0    </a:t>
            </a:r>
            <a:r>
              <a:rPr lang="ru-RU" sz="4800" b="1" dirty="0" smtClean="0">
                <a:latin typeface="Times New Roman" pitchFamily="18" charset="0"/>
              </a:rPr>
              <a:t>  </a:t>
            </a:r>
            <a:endParaRPr lang="ru-RU" sz="4800" b="1" dirty="0">
              <a:latin typeface="Times New Roman" pitchFamily="18" charset="0"/>
            </a:endParaRPr>
          </a:p>
        </p:txBody>
      </p:sp>
      <p:sp>
        <p:nvSpPr>
          <p:cNvPr id="22578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84" name="Line 64"/>
          <p:cNvSpPr>
            <a:spLocks noChangeShapeType="1"/>
          </p:cNvSpPr>
          <p:nvPr/>
        </p:nvSpPr>
        <p:spPr bwMode="auto">
          <a:xfrm flipH="1">
            <a:off x="4556125" y="152400"/>
            <a:ext cx="15875" cy="643255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" name="Text Box 66"/>
          <p:cNvSpPr txBox="1">
            <a:spLocks noChangeArrowheads="1"/>
          </p:cNvSpPr>
          <p:nvPr/>
        </p:nvSpPr>
        <p:spPr bwMode="auto">
          <a:xfrm>
            <a:off x="7500958" y="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у = </a:t>
            </a:r>
            <a:r>
              <a:rPr lang="en-US" sz="2400" b="1" dirty="0" smtClean="0">
                <a:solidFill>
                  <a:schemeClr val="tx2"/>
                </a:solidFill>
              </a:rPr>
              <a:t>f(x)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62" name="Объект 61"/>
          <p:cNvGraphicFramePr>
            <a:graphicFrameLocks noChangeAspect="1"/>
          </p:cNvGraphicFramePr>
          <p:nvPr/>
        </p:nvGraphicFramePr>
        <p:xfrm>
          <a:off x="500034" y="-1"/>
          <a:ext cx="1571636" cy="885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Формула" r:id="rId3" imgW="698400" imgH="393480" progId="Equation.3">
                  <p:embed/>
                </p:oleObj>
              </mc:Choice>
              <mc:Fallback>
                <p:oleObj name="Формула" r:id="rId3" imgW="6984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-1"/>
                        <a:ext cx="1571636" cy="8858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Диаграмма 63"/>
          <p:cNvGraphicFramePr/>
          <p:nvPr/>
        </p:nvGraphicFramePr>
        <p:xfrm>
          <a:off x="928662" y="-357214"/>
          <a:ext cx="7358114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66" name="Прямая со стрелкой 65"/>
          <p:cNvCxnSpPr/>
          <p:nvPr/>
        </p:nvCxnSpPr>
        <p:spPr>
          <a:xfrm rot="5400000">
            <a:off x="1036625" y="1250153"/>
            <a:ext cx="2499512" cy="79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rot="5400000">
            <a:off x="5822959" y="1320785"/>
            <a:ext cx="2214578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rot="5400000">
            <a:off x="5787240" y="1570818"/>
            <a:ext cx="1857388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rot="5400000">
            <a:off x="1500960" y="1642256"/>
            <a:ext cx="2000264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5400000">
            <a:off x="2071670" y="2000240"/>
            <a:ext cx="1357322" cy="7143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5400000">
            <a:off x="5822959" y="2035165"/>
            <a:ext cx="1214446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rot="5400000">
            <a:off x="5787240" y="2356636"/>
            <a:ext cx="857256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rot="5400000">
            <a:off x="2464579" y="2393149"/>
            <a:ext cx="1071570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9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0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1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2" name="Line 28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3" name="Line 29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4" name="Line 30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5" name="Line 31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6" name="Line 32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7" name="Line 33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8" name="Line 34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9" name="Line 35"/>
          <p:cNvSpPr>
            <a:spLocks noChangeShapeType="1"/>
          </p:cNvSpPr>
          <p:nvPr/>
        </p:nvSpPr>
        <p:spPr bwMode="auto">
          <a:xfrm>
            <a:off x="7500958" y="214290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0" name="Line 36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1" name="Line 37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2" name="Line 38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3" name="Line 39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4" name="Line 40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5" name="Line 41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6" name="Line 42"/>
          <p:cNvSpPr>
            <a:spLocks noChangeShapeType="1"/>
          </p:cNvSpPr>
          <p:nvPr/>
        </p:nvSpPr>
        <p:spPr bwMode="auto">
          <a:xfrm>
            <a:off x="3428992" y="0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7" name="Line 43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8" name="Line 44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9" name="Line 45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0" name="Line 46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1" name="Line 47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2" name="Line 48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3" name="Line 49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4" name="Line 50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5" name="Line 51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6" name="Text Box 52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dirty="0">
                <a:latin typeface="Times New Roman" pitchFamily="18" charset="0"/>
              </a:rPr>
              <a:t>   </a:t>
            </a:r>
            <a:r>
              <a:rPr lang="en-US" sz="5400" dirty="0" smtClean="0">
                <a:latin typeface="Times New Roman" pitchFamily="18" charset="0"/>
              </a:rPr>
              <a:t>   </a:t>
            </a:r>
            <a:r>
              <a:rPr lang="ru-RU" sz="4800" b="1" dirty="0" smtClean="0">
                <a:latin typeface="Times New Roman" pitchFamily="18" charset="0"/>
              </a:rPr>
              <a:t>  </a:t>
            </a:r>
            <a:r>
              <a:rPr lang="ru-RU" sz="4800" b="1" dirty="0">
                <a:latin typeface="Times New Roman" pitchFamily="18" charset="0"/>
              </a:rPr>
              <a:t>0    </a:t>
            </a:r>
            <a:r>
              <a:rPr lang="ru-RU" sz="4800" b="1" dirty="0" smtClean="0">
                <a:latin typeface="Times New Roman" pitchFamily="18" charset="0"/>
              </a:rPr>
              <a:t>  </a:t>
            </a:r>
            <a:endParaRPr lang="ru-RU" sz="4800" b="1" dirty="0">
              <a:latin typeface="Times New Roman" pitchFamily="18" charset="0"/>
            </a:endParaRPr>
          </a:p>
        </p:txBody>
      </p:sp>
      <p:sp>
        <p:nvSpPr>
          <p:cNvPr id="22578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84" name="Line 64"/>
          <p:cNvSpPr>
            <a:spLocks noChangeShapeType="1"/>
          </p:cNvSpPr>
          <p:nvPr/>
        </p:nvSpPr>
        <p:spPr bwMode="auto">
          <a:xfrm flipH="1">
            <a:off x="4556125" y="152400"/>
            <a:ext cx="15875" cy="643255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" name="Text Box 66"/>
          <p:cNvSpPr txBox="1">
            <a:spLocks noChangeArrowheads="1"/>
          </p:cNvSpPr>
          <p:nvPr/>
        </p:nvSpPr>
        <p:spPr bwMode="auto">
          <a:xfrm>
            <a:off x="7000892" y="1571612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</a:rPr>
              <a:t>у = </a:t>
            </a:r>
            <a:r>
              <a:rPr lang="en-US" sz="2400" b="1" dirty="0" smtClean="0">
                <a:solidFill>
                  <a:srgbClr val="00B050"/>
                </a:solidFill>
              </a:rPr>
              <a:t>f(x)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5" name="Text Box 66"/>
          <p:cNvSpPr txBox="1">
            <a:spLocks noChangeArrowheads="1"/>
          </p:cNvSpPr>
          <p:nvPr/>
        </p:nvSpPr>
        <p:spPr bwMode="auto">
          <a:xfrm>
            <a:off x="5000628" y="1500174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у = </a:t>
            </a:r>
            <a:r>
              <a:rPr lang="en-US" sz="2400" b="1" dirty="0" smtClean="0">
                <a:solidFill>
                  <a:srgbClr val="C00000"/>
                </a:solidFill>
              </a:rPr>
              <a:t>f(</a:t>
            </a:r>
            <a:r>
              <a:rPr lang="en-US" sz="2400" b="1" dirty="0" err="1" smtClean="0">
                <a:solidFill>
                  <a:srgbClr val="C00000"/>
                </a:solidFill>
              </a:rPr>
              <a:t>mx</a:t>
            </a:r>
            <a:r>
              <a:rPr lang="en-US" sz="2400" b="1" dirty="0" smtClean="0">
                <a:solidFill>
                  <a:srgbClr val="C00000"/>
                </a:solidFill>
              </a:rPr>
              <a:t>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pSp>
        <p:nvGrpSpPr>
          <p:cNvPr id="64" name="Группа 63"/>
          <p:cNvGrpSpPr/>
          <p:nvPr/>
        </p:nvGrpSpPr>
        <p:grpSpPr>
          <a:xfrm>
            <a:off x="1142976" y="2000240"/>
            <a:ext cx="5000660" cy="2643206"/>
            <a:chOff x="1142976" y="2000240"/>
            <a:chExt cx="5000660" cy="2643206"/>
          </a:xfrm>
        </p:grpSpPr>
        <p:cxnSp>
          <p:nvCxnSpPr>
            <p:cNvPr id="72" name="Прямая соединительная линия 71"/>
            <p:cNvCxnSpPr/>
            <p:nvPr/>
          </p:nvCxnSpPr>
          <p:spPr>
            <a:xfrm flipV="1">
              <a:off x="1142976" y="2000240"/>
              <a:ext cx="3429024" cy="264320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rot="5400000" flipH="1" flipV="1">
              <a:off x="4929190" y="2214554"/>
              <a:ext cx="1428760" cy="100013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 rot="16200000" flipH="1">
              <a:off x="4143372" y="2428868"/>
              <a:ext cx="1428760" cy="57150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6" name="Прямая соединительная линия 95"/>
          <p:cNvCxnSpPr/>
          <p:nvPr/>
        </p:nvCxnSpPr>
        <p:spPr>
          <a:xfrm flipV="1">
            <a:off x="0" y="2000240"/>
            <a:ext cx="4572000" cy="250033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16200000" flipH="1">
            <a:off x="4572000" y="2000240"/>
            <a:ext cx="1428760" cy="142876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5400000" flipH="1" flipV="1">
            <a:off x="5786446" y="2214554"/>
            <a:ext cx="1428760" cy="1000132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Правая фигурная скобка 102"/>
          <p:cNvSpPr/>
          <p:nvPr/>
        </p:nvSpPr>
        <p:spPr>
          <a:xfrm rot="16200000" flipH="1">
            <a:off x="5429256" y="3286124"/>
            <a:ext cx="357190" cy="78581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авая фигурная скобка 103"/>
          <p:cNvSpPr/>
          <p:nvPr/>
        </p:nvSpPr>
        <p:spPr>
          <a:xfrm rot="16200000" flipH="1">
            <a:off x="2071670" y="3286124"/>
            <a:ext cx="357190" cy="78581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TextBox 105"/>
          <p:cNvSpPr txBox="1"/>
          <p:nvPr/>
        </p:nvSpPr>
        <p:spPr>
          <a:xfrm>
            <a:off x="5143504" y="3929066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m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785918" y="385762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m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6" name="Прямая со стрелкой 65"/>
          <p:cNvCxnSpPr/>
          <p:nvPr/>
        </p:nvCxnSpPr>
        <p:spPr>
          <a:xfrm rot="10800000">
            <a:off x="5715008" y="2786058"/>
            <a:ext cx="57150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103" grpId="0" animBg="1"/>
      <p:bldP spid="104" grpId="0" animBg="1"/>
      <p:bldP spid="106" grpId="0"/>
      <p:bldP spid="1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9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0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1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2" name="Line 28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3" name="Line 29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4" name="Line 30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5" name="Line 31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6" name="Line 32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7" name="Line 33"/>
          <p:cNvSpPr>
            <a:spLocks noChangeShapeType="1"/>
          </p:cNvSpPr>
          <p:nvPr/>
        </p:nvSpPr>
        <p:spPr bwMode="auto">
          <a:xfrm>
            <a:off x="6643702" y="142852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8" name="Line 34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9" name="Line 35"/>
          <p:cNvSpPr>
            <a:spLocks noChangeShapeType="1"/>
          </p:cNvSpPr>
          <p:nvPr/>
        </p:nvSpPr>
        <p:spPr bwMode="auto">
          <a:xfrm>
            <a:off x="7500958" y="214290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0" name="Line 36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1" name="Line 37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2" name="Line 38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3" name="Line 39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4" name="Line 40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5" name="Line 41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6" name="Line 42"/>
          <p:cNvSpPr>
            <a:spLocks noChangeShapeType="1"/>
          </p:cNvSpPr>
          <p:nvPr/>
        </p:nvSpPr>
        <p:spPr bwMode="auto">
          <a:xfrm>
            <a:off x="3428992" y="0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7" name="Line 43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8" name="Line 44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9" name="Line 45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0" name="Line 46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1" name="Line 47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2" name="Line 48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3" name="Line 49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4" name="Line 50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5" name="Line 51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6" name="Text Box 52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dirty="0">
                <a:latin typeface="Times New Roman" pitchFamily="18" charset="0"/>
              </a:rPr>
              <a:t>   </a:t>
            </a:r>
            <a:r>
              <a:rPr lang="en-US" sz="5400" dirty="0" smtClean="0">
                <a:latin typeface="Times New Roman" pitchFamily="18" charset="0"/>
              </a:rPr>
              <a:t>   </a:t>
            </a:r>
            <a:r>
              <a:rPr lang="ru-RU" sz="4800" b="1" dirty="0" smtClean="0">
                <a:latin typeface="Times New Roman" pitchFamily="18" charset="0"/>
              </a:rPr>
              <a:t>  </a:t>
            </a:r>
            <a:r>
              <a:rPr lang="ru-RU" sz="4800" b="1" dirty="0">
                <a:latin typeface="Times New Roman" pitchFamily="18" charset="0"/>
              </a:rPr>
              <a:t>0    </a:t>
            </a:r>
            <a:r>
              <a:rPr lang="ru-RU" sz="4800" b="1" dirty="0" smtClean="0">
                <a:latin typeface="Times New Roman" pitchFamily="18" charset="0"/>
              </a:rPr>
              <a:t>  </a:t>
            </a:r>
            <a:endParaRPr lang="ru-RU" sz="4800" b="1" dirty="0">
              <a:latin typeface="Times New Roman" pitchFamily="18" charset="0"/>
            </a:endParaRPr>
          </a:p>
        </p:txBody>
      </p:sp>
      <p:sp>
        <p:nvSpPr>
          <p:cNvPr id="22578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84" name="Line 64"/>
          <p:cNvSpPr>
            <a:spLocks noChangeShapeType="1"/>
          </p:cNvSpPr>
          <p:nvPr/>
        </p:nvSpPr>
        <p:spPr bwMode="auto">
          <a:xfrm flipH="1">
            <a:off x="4556125" y="152400"/>
            <a:ext cx="15875" cy="643255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" name="Text Box 66"/>
          <p:cNvSpPr txBox="1">
            <a:spLocks noChangeArrowheads="1"/>
          </p:cNvSpPr>
          <p:nvPr/>
        </p:nvSpPr>
        <p:spPr bwMode="auto">
          <a:xfrm>
            <a:off x="5357818" y="1500174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у = </a:t>
            </a:r>
            <a:r>
              <a:rPr lang="en-US" sz="2400" b="1" dirty="0" smtClean="0">
                <a:solidFill>
                  <a:srgbClr val="C00000"/>
                </a:solidFill>
              </a:rPr>
              <a:t>f(x)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flipV="1">
            <a:off x="1142976" y="2000240"/>
            <a:ext cx="3429024" cy="264320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 flipH="1" flipV="1">
            <a:off x="4929190" y="2214554"/>
            <a:ext cx="1428760" cy="10001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16200000" flipH="1">
            <a:off x="4143372" y="2428868"/>
            <a:ext cx="1428760" cy="57150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flipV="1">
            <a:off x="0" y="2000240"/>
            <a:ext cx="4572000" cy="250033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16200000" flipH="1">
            <a:off x="4572000" y="2000240"/>
            <a:ext cx="1428760" cy="142876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5400000" flipH="1" flipV="1">
            <a:off x="5786446" y="2214554"/>
            <a:ext cx="1428760" cy="10001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Правая фигурная скобка 102"/>
          <p:cNvSpPr/>
          <p:nvPr/>
        </p:nvSpPr>
        <p:spPr>
          <a:xfrm rot="16200000" flipH="1">
            <a:off x="5429256" y="3286124"/>
            <a:ext cx="357190" cy="78581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авая фигурная скобка 103"/>
          <p:cNvSpPr/>
          <p:nvPr/>
        </p:nvSpPr>
        <p:spPr>
          <a:xfrm rot="16200000" flipH="1">
            <a:off x="2071670" y="3286124"/>
            <a:ext cx="357190" cy="78581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TextBox 105"/>
          <p:cNvSpPr txBox="1"/>
          <p:nvPr/>
        </p:nvSpPr>
        <p:spPr>
          <a:xfrm>
            <a:off x="5143504" y="3929066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m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785918" y="385762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m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08" name="Объект 107"/>
          <p:cNvGraphicFramePr>
            <a:graphicFrameLocks noChangeAspect="1"/>
          </p:cNvGraphicFramePr>
          <p:nvPr/>
        </p:nvGraphicFramePr>
        <p:xfrm>
          <a:off x="6929454" y="1214422"/>
          <a:ext cx="1643073" cy="1054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Формула" r:id="rId3" imgW="672840" imgH="431640" progId="Equation.3">
                  <p:embed/>
                </p:oleObj>
              </mc:Choice>
              <mc:Fallback>
                <p:oleObj name="Формула" r:id="rId3" imgW="67284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54" y="1214422"/>
                        <a:ext cx="1643073" cy="1054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0" name="Прямая со стрелкой 109"/>
          <p:cNvCxnSpPr/>
          <p:nvPr/>
        </p:nvCxnSpPr>
        <p:spPr>
          <a:xfrm>
            <a:off x="5643570" y="2857496"/>
            <a:ext cx="57150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9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0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1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2" name="Line 28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3" name="Line 29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4" name="Line 30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5" name="Line 31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6" name="Line 32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7" name="Line 33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8" name="Line 34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9" name="Line 35"/>
          <p:cNvSpPr>
            <a:spLocks noChangeShapeType="1"/>
          </p:cNvSpPr>
          <p:nvPr/>
        </p:nvSpPr>
        <p:spPr bwMode="auto">
          <a:xfrm>
            <a:off x="7500958" y="214290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0" name="Line 36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1" name="Line 37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2" name="Line 38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3" name="Line 39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4" name="Line 40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5" name="Line 41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6" name="Line 42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7" name="Line 43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8" name="Line 44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9" name="Line 45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0" name="Line 46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1" name="Line 47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2" name="Line 48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3" name="Line 49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4" name="Line 50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5" name="Line 51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6" name="Text Box 52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dirty="0">
                <a:latin typeface="Times New Roman" pitchFamily="18" charset="0"/>
              </a:rPr>
              <a:t>   </a:t>
            </a:r>
            <a:r>
              <a:rPr lang="en-US" sz="5400" dirty="0" smtClean="0">
                <a:latin typeface="Times New Roman" pitchFamily="18" charset="0"/>
              </a:rPr>
              <a:t>   </a:t>
            </a:r>
            <a:r>
              <a:rPr lang="ru-RU" sz="4800" b="1" dirty="0" smtClean="0">
                <a:latin typeface="Times New Roman" pitchFamily="18" charset="0"/>
              </a:rPr>
              <a:t>  </a:t>
            </a:r>
            <a:r>
              <a:rPr lang="ru-RU" sz="4800" b="1" dirty="0">
                <a:latin typeface="Times New Roman" pitchFamily="18" charset="0"/>
              </a:rPr>
              <a:t>0    </a:t>
            </a:r>
            <a:r>
              <a:rPr lang="ru-RU" sz="4800" b="1" dirty="0" smtClean="0">
                <a:latin typeface="Times New Roman" pitchFamily="18" charset="0"/>
              </a:rPr>
              <a:t>  </a:t>
            </a:r>
            <a:endParaRPr lang="ru-RU" sz="4800" b="1" dirty="0">
              <a:latin typeface="Times New Roman" pitchFamily="18" charset="0"/>
            </a:endParaRPr>
          </a:p>
        </p:txBody>
      </p:sp>
      <p:sp>
        <p:nvSpPr>
          <p:cNvPr id="22578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84" name="Line 64"/>
          <p:cNvSpPr>
            <a:spLocks noChangeShapeType="1"/>
          </p:cNvSpPr>
          <p:nvPr/>
        </p:nvSpPr>
        <p:spPr bwMode="auto">
          <a:xfrm flipH="1">
            <a:off x="4556125" y="152400"/>
            <a:ext cx="15875" cy="643255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80" name="Text Box 66"/>
          <p:cNvSpPr txBox="1">
            <a:spLocks noChangeArrowheads="1"/>
          </p:cNvSpPr>
          <p:nvPr/>
        </p:nvSpPr>
        <p:spPr bwMode="auto">
          <a:xfrm>
            <a:off x="642910" y="500042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у =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f(x)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8" name="Диаграмма 67"/>
          <p:cNvGraphicFramePr/>
          <p:nvPr/>
        </p:nvGraphicFramePr>
        <p:xfrm>
          <a:off x="642910" y="0"/>
          <a:ext cx="785818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6781800" y="4714884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у = </a:t>
            </a:r>
            <a:r>
              <a:rPr lang="en-US" sz="2400" b="1" dirty="0" smtClean="0">
                <a:solidFill>
                  <a:srgbClr val="C00000"/>
                </a:solidFill>
              </a:rPr>
              <a:t>-f(x)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76" name="Прямая со стрелкой 75"/>
          <p:cNvCxnSpPr/>
          <p:nvPr/>
        </p:nvCxnSpPr>
        <p:spPr>
          <a:xfrm rot="5400000">
            <a:off x="5357818" y="3143248"/>
            <a:ext cx="328614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5400000">
            <a:off x="5358612" y="3356768"/>
            <a:ext cx="271464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rot="5400000">
            <a:off x="429390" y="3142454"/>
            <a:ext cx="328614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rot="5400000">
            <a:off x="858018" y="3285330"/>
            <a:ext cx="300039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rot="5400000">
            <a:off x="1715274" y="3428206"/>
            <a:ext cx="200026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rot="5400000">
            <a:off x="5358612" y="3428206"/>
            <a:ext cx="200026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rot="5400000">
            <a:off x="2465373" y="3392487"/>
            <a:ext cx="121444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 rot="5400000">
            <a:off x="5394331" y="3392487"/>
            <a:ext cx="121444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226</TotalTime>
  <Words>623</Words>
  <Application>Microsoft Office PowerPoint</Application>
  <PresentationFormat>Экран (4:3)</PresentationFormat>
  <Paragraphs>189</Paragraphs>
  <Slides>29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9" baseType="lpstr">
      <vt:lpstr>Calibri</vt:lpstr>
      <vt:lpstr>Cambria</vt:lpstr>
      <vt:lpstr>Constantia</vt:lpstr>
      <vt:lpstr>Franklin Gothic Book</vt:lpstr>
      <vt:lpstr>Perpetua</vt:lpstr>
      <vt:lpstr>Times New Roman</vt:lpstr>
      <vt:lpstr>Wingdings 2</vt:lpstr>
      <vt:lpstr>Справедливость</vt:lpstr>
      <vt:lpstr>Формула</vt:lpstr>
      <vt:lpstr>Equation</vt:lpstr>
      <vt:lpstr>Занятие 50 «Преобразование графиков функции»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КМФК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Преобразование графиков функции</dc:title>
  <dc:creator>elena_p</dc:creator>
  <cp:lastModifiedBy>bdinfysytyfktq@mail.ru</cp:lastModifiedBy>
  <cp:revision>37</cp:revision>
  <dcterms:created xsi:type="dcterms:W3CDTF">2011-11-03T00:21:38Z</dcterms:created>
  <dcterms:modified xsi:type="dcterms:W3CDTF">2019-02-01T14:55:39Z</dcterms:modified>
</cp:coreProperties>
</file>