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3C8BF-B498-4AF8-A7E0-B693D10669F5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E26E37-AF99-4D69-8DB3-93BE5B8B45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3C8BF-B498-4AF8-A7E0-B693D10669F5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E26E37-AF99-4D69-8DB3-93BE5B8B4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3C8BF-B498-4AF8-A7E0-B693D10669F5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E26E37-AF99-4D69-8DB3-93BE5B8B4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3C8BF-B498-4AF8-A7E0-B693D10669F5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E26E37-AF99-4D69-8DB3-93BE5B8B4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3C8BF-B498-4AF8-A7E0-B693D10669F5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E26E37-AF99-4D69-8DB3-93BE5B8B45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3C8BF-B498-4AF8-A7E0-B693D10669F5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E26E37-AF99-4D69-8DB3-93BE5B8B4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3C8BF-B498-4AF8-A7E0-B693D10669F5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E26E37-AF99-4D69-8DB3-93BE5B8B4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3C8BF-B498-4AF8-A7E0-B693D10669F5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E26E37-AF99-4D69-8DB3-93BE5B8B4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3C8BF-B498-4AF8-A7E0-B693D10669F5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E26E37-AF99-4D69-8DB3-93BE5B8B45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3C8BF-B498-4AF8-A7E0-B693D10669F5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E26E37-AF99-4D69-8DB3-93BE5B8B4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3C8BF-B498-4AF8-A7E0-B693D10669F5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E26E37-AF99-4D69-8DB3-93BE5B8B45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2A3C8BF-B498-4AF8-A7E0-B693D10669F5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BE26E37-AF99-4D69-8DB3-93BE5B8B45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nfourok.ru/site/go?href=http://www.testsoch.com/uroki/prezentaci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772816"/>
            <a:ext cx="7772400" cy="135960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24.1.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«Текст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строение»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72547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sz="4000" b="1" i="1" dirty="0" smtClean="0"/>
              <a:t>Памятка «Правила составления текста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929718" cy="60007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Собирая» текст из предложений, следует руководствоваться следующими правилами: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1) в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качестве начального выбрать такое предложение, которое,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во-первых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логически содержало бы первую посылку, из которой вытекали бы следующие высказывания. Во-вторых, в этом предложении не должно содержаться местоимений, местоимённых наречий, которые указывали бы на </a:t>
            </a:r>
            <a:r>
              <a:rPr lang="ru-RU" sz="2200" dirty="0">
                <a:latin typeface="Times New Roman" pitchFamily="18" charset="0"/>
                <a:cs typeface="Times New Roman" pitchFamily="18" charset="0"/>
                <a:hlinkClick r:id="rId2"/>
              </a:rPr>
              <a:t>предметы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 и признаки, названные в других предложениях, а также сочинительных союзов, свидетельствующих о присоединении данного предложения к «левому контексту». С точки зрения содержания и структуры первое предложение текста должно быть максимально независимым;</a:t>
            </a:r>
          </a:p>
          <a:p>
            <a:pPr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2) следующие предложения должны присоединяться к первому с учётом логики развития мысли и тех средств связи, которые в них присутствуют, прежде всего — логических средств;</a:t>
            </a:r>
          </a:p>
          <a:p>
            <a:pPr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3) последнее предложение текста должно логически завершать фрагмент и не оставлять ощущения недосказанности (данные правила должны быть учтены и при создании собственного текста).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dirty="0" smtClean="0"/>
              <a:t>Лексические средства связи: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dirty="0" smtClean="0"/>
              <a:t>Лексический </a:t>
            </a:r>
            <a:r>
              <a:rPr lang="ru-RU" b="1" dirty="0"/>
              <a:t>повтор</a:t>
            </a:r>
            <a:r>
              <a:rPr lang="ru-RU" dirty="0"/>
              <a:t> – повторение одного и того же слова.</a:t>
            </a:r>
            <a:br>
              <a:rPr lang="ru-RU" dirty="0"/>
            </a:br>
            <a:r>
              <a:rPr lang="ru-RU" i="1" dirty="0"/>
              <a:t>Вокруг города по низким холмам раскинулись </a:t>
            </a:r>
            <a:r>
              <a:rPr lang="ru-RU" b="1" i="1" dirty="0"/>
              <a:t>леса</a:t>
            </a:r>
            <a:r>
              <a:rPr lang="ru-RU" i="1" dirty="0"/>
              <a:t>, могучие, нетронутые. </a:t>
            </a:r>
            <a:r>
              <a:rPr lang="ru-RU" b="1" i="1" dirty="0"/>
              <a:t>В лесах</a:t>
            </a:r>
            <a:r>
              <a:rPr lang="ru-RU" i="1" dirty="0"/>
              <a:t> попадались большие луговины и глухие озёра с огромными старыми соснами по берегам.</a:t>
            </a:r>
            <a:endParaRPr lang="ru-RU" dirty="0"/>
          </a:p>
          <a:p>
            <a:pPr lvl="0"/>
            <a:r>
              <a:rPr lang="ru-RU" b="1" dirty="0"/>
              <a:t>Однокоренные слова.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Конечно, такой мастер знал себе цену, ощущал разницу между собой и не таким </a:t>
            </a:r>
            <a:r>
              <a:rPr lang="ru-RU" b="1" i="1" dirty="0"/>
              <a:t>талантливым</a:t>
            </a:r>
            <a:r>
              <a:rPr lang="ru-RU" i="1" dirty="0"/>
              <a:t>, но прекрасно знал и другую разницу - </a:t>
            </a:r>
            <a:r>
              <a:rPr lang="ru-RU" i="1" dirty="0" err="1"/>
              <a:t>разницу</a:t>
            </a:r>
            <a:r>
              <a:rPr lang="ru-RU" i="1" dirty="0"/>
              <a:t> между собой и более даровитым человеком. Уважение к более способному и опытному - первый признак </a:t>
            </a:r>
            <a:r>
              <a:rPr lang="ru-RU" b="1" i="1" dirty="0"/>
              <a:t>талантливости</a:t>
            </a:r>
            <a:r>
              <a:rPr lang="ru-RU" i="1" dirty="0"/>
              <a:t>. (В.Белов)</a:t>
            </a:r>
            <a:endParaRPr lang="ru-RU" dirty="0"/>
          </a:p>
          <a:p>
            <a:pPr lvl="0"/>
            <a:r>
              <a:rPr lang="ru-RU" b="1" dirty="0"/>
              <a:t>Синонимы.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В лесу мы видели </a:t>
            </a:r>
            <a:r>
              <a:rPr lang="ru-RU" b="1" i="1" dirty="0"/>
              <a:t>лося</a:t>
            </a:r>
            <a:r>
              <a:rPr lang="ru-RU" i="1" dirty="0"/>
              <a:t>. </a:t>
            </a:r>
            <a:r>
              <a:rPr lang="ru-RU" b="1" i="1" dirty="0"/>
              <a:t>Сохатый</a:t>
            </a:r>
            <a:r>
              <a:rPr lang="ru-RU" i="1" dirty="0"/>
              <a:t> шёл вдоль опушки и никого не боялся.</a:t>
            </a:r>
            <a:endParaRPr lang="ru-RU" dirty="0"/>
          </a:p>
          <a:p>
            <a:pPr lvl="0"/>
            <a:r>
              <a:rPr lang="ru-RU" b="1" dirty="0"/>
              <a:t>Антонимы.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У природы много </a:t>
            </a:r>
            <a:r>
              <a:rPr lang="ru-RU" b="1" i="1" dirty="0"/>
              <a:t>друзей</a:t>
            </a:r>
            <a:r>
              <a:rPr lang="ru-RU" i="1" dirty="0"/>
              <a:t>. </a:t>
            </a:r>
            <a:r>
              <a:rPr lang="ru-RU" b="1" i="1" dirty="0"/>
              <a:t>Недругов</a:t>
            </a:r>
            <a:r>
              <a:rPr lang="ru-RU" i="1" dirty="0"/>
              <a:t> у неё значительно меньше.</a:t>
            </a:r>
            <a:endParaRPr lang="ru-RU" dirty="0"/>
          </a:p>
          <a:p>
            <a:pPr lvl="0"/>
            <a:r>
              <a:rPr lang="ru-RU" b="1" dirty="0"/>
              <a:t>Описательные обороты.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Построили </a:t>
            </a:r>
            <a:r>
              <a:rPr lang="ru-RU" b="1" i="1" dirty="0"/>
              <a:t>шоссе</a:t>
            </a:r>
            <a:r>
              <a:rPr lang="ru-RU" i="1" dirty="0"/>
              <a:t>. </a:t>
            </a:r>
            <a:r>
              <a:rPr lang="ru-RU" b="1" i="1" dirty="0"/>
              <a:t>Шумная, стремительная река жизни</a:t>
            </a:r>
            <a:r>
              <a:rPr lang="ru-RU" i="1" dirty="0"/>
              <a:t> соединила область со столицей. (Ф.Абрамов)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>Грамматические средства связи: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472518" cy="564360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b="1" dirty="0" smtClean="0"/>
              <a:t>Личные </a:t>
            </a:r>
            <a:r>
              <a:rPr lang="ru-RU" b="1" dirty="0"/>
              <a:t>местоимения.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1) А я сейчас слушаю голос древнего ручья. </a:t>
            </a:r>
            <a:r>
              <a:rPr lang="ru-RU" b="1" i="1" dirty="0"/>
              <a:t>Он</a:t>
            </a:r>
            <a:r>
              <a:rPr lang="ru-RU" i="1" dirty="0"/>
              <a:t> воркует диким голубком. 2) Призыв об охране лесов должен быть обращён прежде всего к молодёжи. </a:t>
            </a:r>
            <a:r>
              <a:rPr lang="ru-RU" b="1" i="1" dirty="0"/>
              <a:t>Ей</a:t>
            </a:r>
            <a:r>
              <a:rPr lang="ru-RU" i="1" dirty="0"/>
              <a:t> жить и хозяйствовать на этой земле, </a:t>
            </a:r>
            <a:r>
              <a:rPr lang="ru-RU" b="1" i="1" dirty="0"/>
              <a:t>ей</a:t>
            </a:r>
            <a:r>
              <a:rPr lang="ru-RU" i="1" dirty="0"/>
              <a:t> и украшать её. (Л.Леонов) 3) Он неожиданно вернулся в родное село. </a:t>
            </a:r>
            <a:r>
              <a:rPr lang="ru-RU" b="1" i="1" dirty="0"/>
              <a:t>Его</a:t>
            </a:r>
            <a:r>
              <a:rPr lang="ru-RU" i="1" dirty="0"/>
              <a:t> приезд обрадовал и испугал мать.(А.Чехов)</a:t>
            </a:r>
            <a:endParaRPr lang="ru-RU" dirty="0"/>
          </a:p>
          <a:p>
            <a:pPr lvl="0"/>
            <a:r>
              <a:rPr lang="ru-RU" b="1" dirty="0"/>
              <a:t>Указательные местоимения</a:t>
            </a:r>
            <a:r>
              <a:rPr lang="ru-RU" dirty="0"/>
              <a:t> (такой, тот, этот)</a:t>
            </a:r>
            <a:br>
              <a:rPr lang="ru-RU" dirty="0"/>
            </a:br>
            <a:r>
              <a:rPr lang="ru-RU" i="1" dirty="0"/>
              <a:t>1) Над посёлком плыло тёмное небо с яркими, иглистыми звёздами. </a:t>
            </a:r>
            <a:r>
              <a:rPr lang="ru-RU" b="1" i="1" dirty="0"/>
              <a:t>Такие</a:t>
            </a:r>
            <a:r>
              <a:rPr lang="ru-RU" i="1" dirty="0"/>
              <a:t> звёзды бывают только осенью. (В.Астафьев) 2) Далёким, милым дёрганьем кричали </a:t>
            </a:r>
            <a:r>
              <a:rPr lang="ru-RU" i="1" dirty="0" err="1"/>
              <a:t>коростели.</a:t>
            </a:r>
            <a:r>
              <a:rPr lang="ru-RU" b="1" i="1" dirty="0" err="1"/>
              <a:t>Эти</a:t>
            </a:r>
            <a:r>
              <a:rPr lang="ru-RU" i="1" dirty="0"/>
              <a:t> коростели и закаты незабываемы; чистым видением сохранились они навсегда. (Б.Зайцев) – во втором тексте средства связи – лексический повтор и указательное местоимение «эти».</a:t>
            </a:r>
            <a:endParaRPr lang="ru-RU" dirty="0"/>
          </a:p>
          <a:p>
            <a:pPr lvl="0"/>
            <a:r>
              <a:rPr lang="ru-RU" b="1" dirty="0"/>
              <a:t>Местоимённые наречия</a:t>
            </a:r>
            <a:r>
              <a:rPr lang="ru-RU" dirty="0"/>
              <a:t> (там, так, тогда и др.)</a:t>
            </a:r>
            <a:br>
              <a:rPr lang="ru-RU" dirty="0"/>
            </a:br>
            <a:r>
              <a:rPr lang="ru-RU" i="1" dirty="0"/>
              <a:t>Он [Николай Ростов] знал, что этот рассказ содействовал к прославлению нашего оружия, и потому надо было делать вид, что не сомневаешься в нём. </a:t>
            </a:r>
            <a:r>
              <a:rPr lang="ru-RU" b="1" i="1" dirty="0"/>
              <a:t>Так</a:t>
            </a:r>
            <a:r>
              <a:rPr lang="ru-RU" i="1" dirty="0"/>
              <a:t> он и делал (Л.Н.Толстой «Война и мир»).</a:t>
            </a:r>
            <a:endParaRPr lang="ru-RU" dirty="0"/>
          </a:p>
          <a:p>
            <a:pPr lvl="0"/>
            <a:r>
              <a:rPr lang="ru-RU" b="1" dirty="0"/>
              <a:t>Союзы</a:t>
            </a:r>
            <a:r>
              <a:rPr lang="ru-RU" dirty="0"/>
              <a:t> (преимущественно сочинительные)</a:t>
            </a:r>
            <a:br>
              <a:rPr lang="ru-RU" dirty="0"/>
            </a:br>
            <a:r>
              <a:rPr lang="ru-RU" i="1" dirty="0"/>
              <a:t>Был май 1945 года. Гремела весна. Ликовали люди и земля. Москва салютовала героям. </a:t>
            </a:r>
            <a:r>
              <a:rPr lang="ru-RU" b="1" i="1" dirty="0"/>
              <a:t>И</a:t>
            </a:r>
            <a:r>
              <a:rPr lang="ru-RU" i="1" dirty="0"/>
              <a:t> радость огнями взлетала в небо. (А.Алексеев). Всё с тем же говором и хохотом офицеры поспешно стали собираться; опять поставили самовар на грязной воде. </a:t>
            </a:r>
            <a:r>
              <a:rPr lang="ru-RU" b="1" i="1" dirty="0"/>
              <a:t>Но</a:t>
            </a:r>
            <a:r>
              <a:rPr lang="ru-RU" i="1" dirty="0"/>
              <a:t> Ростов, не дождавшись чаю, пошёл к эскадрону» (Л.Н.Толстой)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8647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dirty="0"/>
              <a:t>Частицы</a:t>
            </a:r>
            <a:endParaRPr lang="ru-RU" dirty="0"/>
          </a:p>
          <a:p>
            <a:pPr lvl="0"/>
            <a:r>
              <a:rPr lang="ru-RU" b="1" dirty="0"/>
              <a:t>Вводные слова и конструкции</a:t>
            </a:r>
            <a:r>
              <a:rPr lang="ru-RU" dirty="0"/>
              <a:t> (одним словом, итак, во-первых и др.)</a:t>
            </a:r>
            <a:br>
              <a:rPr lang="ru-RU" dirty="0"/>
            </a:br>
            <a:r>
              <a:rPr lang="ru-RU" i="1" dirty="0"/>
              <a:t>Молодые люди говорили обо всём русском с презрением или равнодушием и, шутя, предсказывали России участь Рейнской конфедерации. </a:t>
            </a:r>
            <a:r>
              <a:rPr lang="ru-RU" b="1" i="1" dirty="0"/>
              <a:t>Словом</a:t>
            </a:r>
            <a:r>
              <a:rPr lang="ru-RU" i="1" dirty="0"/>
              <a:t>, общество было довольно гадко. (А.Пушкин).</a:t>
            </a:r>
            <a:endParaRPr lang="ru-RU" dirty="0"/>
          </a:p>
          <a:p>
            <a:pPr lvl="0"/>
            <a:r>
              <a:rPr lang="ru-RU" b="1" dirty="0"/>
              <a:t>Единство видовременных форм глаголов</a:t>
            </a:r>
            <a:r>
              <a:rPr lang="ru-RU" dirty="0"/>
              <a:t> - использование одинаковых форм грамматического времени, которые указывают на одновременность или последовательность ситуаций.</a:t>
            </a:r>
            <a:br>
              <a:rPr lang="ru-RU" dirty="0"/>
            </a:br>
            <a:r>
              <a:rPr lang="ru-RU" i="1" dirty="0"/>
              <a:t>Подражание французскому тону времён Людовика XV </a:t>
            </a:r>
            <a:r>
              <a:rPr lang="ru-RU" b="1" i="1" dirty="0"/>
              <a:t>было</a:t>
            </a:r>
            <a:r>
              <a:rPr lang="ru-RU" i="1" dirty="0"/>
              <a:t> в моде. Любовь к отечеству </a:t>
            </a:r>
            <a:r>
              <a:rPr lang="ru-RU" b="1" i="1" dirty="0"/>
              <a:t>казалась</a:t>
            </a:r>
            <a:r>
              <a:rPr lang="ru-RU" i="1" dirty="0"/>
              <a:t> педантством. Тогдашние умники </a:t>
            </a:r>
            <a:r>
              <a:rPr lang="ru-RU" b="1" i="1" dirty="0"/>
              <a:t>превозносили</a:t>
            </a:r>
            <a:r>
              <a:rPr lang="ru-RU" i="1" dirty="0"/>
              <a:t> Наполеона с фанатическим подобострастием и </a:t>
            </a:r>
            <a:r>
              <a:rPr lang="ru-RU" b="1" i="1" dirty="0"/>
              <a:t>шутили</a:t>
            </a:r>
            <a:r>
              <a:rPr lang="ru-RU" i="1" dirty="0"/>
              <a:t> над нашими неудачами. (А.Пушкин) – все глаголы употреблены в форме прошедшего времени.</a:t>
            </a:r>
            <a:endParaRPr lang="ru-RU" dirty="0"/>
          </a:p>
          <a:p>
            <a:pPr lvl="0"/>
            <a:r>
              <a:rPr lang="ru-RU" b="1" dirty="0"/>
              <a:t>Неполные предложения и эллипсис</a:t>
            </a:r>
            <a:r>
              <a:rPr lang="ru-RU" dirty="0"/>
              <a:t>, отсылающие к предшествующим элементам текста:</a:t>
            </a:r>
            <a:br>
              <a:rPr lang="ru-RU" dirty="0"/>
            </a:br>
            <a:r>
              <a:rPr lang="ru-RU" i="1" dirty="0"/>
              <a:t>Хлеб режет </a:t>
            </a:r>
            <a:r>
              <a:rPr lang="ru-RU" i="1" dirty="0" err="1"/>
              <a:t>Горкин</a:t>
            </a:r>
            <a:r>
              <a:rPr lang="ru-RU" i="1" dirty="0"/>
              <a:t>, раздаёт ломти. Кладёт и мне: </a:t>
            </a:r>
            <a:r>
              <a:rPr lang="ru-RU" b="1" i="1" dirty="0"/>
              <a:t>огромный</a:t>
            </a:r>
            <a:r>
              <a:rPr lang="ru-RU" i="1" dirty="0"/>
              <a:t>, всё лицо закроешь (И.Шмелёв)</a:t>
            </a:r>
            <a:endParaRPr lang="ru-RU" dirty="0"/>
          </a:p>
          <a:p>
            <a:pPr lvl="0"/>
            <a:r>
              <a:rPr lang="ru-RU" b="1" dirty="0"/>
              <a:t>Синтаксический параллелизм</a:t>
            </a:r>
            <a:r>
              <a:rPr lang="ru-RU" dirty="0"/>
              <a:t> – одинаковое построение нескольких рядом расположенных предложений.</a:t>
            </a:r>
            <a:br>
              <a:rPr lang="ru-RU" dirty="0"/>
            </a:br>
            <a:r>
              <a:rPr lang="ru-RU" i="1" dirty="0"/>
              <a:t>Уметь говорить – искусство. Уметь слушать – культура. (Д.Лихачёв)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</TotalTime>
  <Words>13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Corbel</vt:lpstr>
      <vt:lpstr>Gill Sans MT</vt:lpstr>
      <vt:lpstr>Times New Roman</vt:lpstr>
      <vt:lpstr>Verdana</vt:lpstr>
      <vt:lpstr>Wingdings 2</vt:lpstr>
      <vt:lpstr>Солнцестояние</vt:lpstr>
      <vt:lpstr>Занятие 24.1. «Текст и его строение»</vt:lpstr>
      <vt:lpstr> Памятка «Правила составления текста </vt:lpstr>
      <vt:lpstr> Лексические средства связи: </vt:lpstr>
      <vt:lpstr> Грамматические средства связи: 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 и его строение.</dc:title>
  <dc:creator>рамиль</dc:creator>
  <cp:lastModifiedBy>402</cp:lastModifiedBy>
  <cp:revision>7</cp:revision>
  <dcterms:created xsi:type="dcterms:W3CDTF">2016-12-18T12:38:31Z</dcterms:created>
  <dcterms:modified xsi:type="dcterms:W3CDTF">2018-12-17T03:00:16Z</dcterms:modified>
</cp:coreProperties>
</file>